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10" r:id="rId2"/>
  </p:sldMasterIdLst>
  <p:notesMasterIdLst>
    <p:notesMasterId r:id="rId58"/>
  </p:notesMasterIdLst>
  <p:handoutMasterIdLst>
    <p:handoutMasterId r:id="rId59"/>
  </p:handoutMasterIdLst>
  <p:sldIdLst>
    <p:sldId id="256" r:id="rId3"/>
    <p:sldId id="257" r:id="rId4"/>
    <p:sldId id="258" r:id="rId5"/>
    <p:sldId id="260" r:id="rId6"/>
    <p:sldId id="261" r:id="rId7"/>
    <p:sldId id="262" r:id="rId8"/>
    <p:sldId id="263" r:id="rId9"/>
    <p:sldId id="264" r:id="rId10"/>
    <p:sldId id="265" r:id="rId11"/>
    <p:sldId id="266"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9" r:id="rId29"/>
    <p:sldId id="285" r:id="rId30"/>
    <p:sldId id="287" r:id="rId31"/>
    <p:sldId id="286" r:id="rId32"/>
    <p:sldId id="288"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14" r:id="rId49"/>
    <p:sldId id="305" r:id="rId50"/>
    <p:sldId id="307" r:id="rId51"/>
    <p:sldId id="306" r:id="rId52"/>
    <p:sldId id="308" r:id="rId53"/>
    <p:sldId id="309" r:id="rId54"/>
    <p:sldId id="310" r:id="rId55"/>
    <p:sldId id="312"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6600"/>
    <a:srgbClr val="B79609"/>
    <a:srgbClr val="CC3300"/>
    <a:srgbClr val="663300"/>
    <a:srgbClr val="993300"/>
    <a:srgbClr val="A47408"/>
    <a:srgbClr val="800080"/>
    <a:srgbClr val="FF33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B8F529-4A17-41A7-A2BB-79994E2A0D43}" type="datetimeFigureOut">
              <a:rPr lang="en-IN" smtClean="0"/>
              <a:pPr/>
              <a:t>06-10-2012</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D6544C-CB84-4F4C-9412-C9FF1AB9A8AE}" type="slidenum">
              <a:rPr lang="en-IN" smtClean="0"/>
              <a:pPr/>
              <a:t>‹#›</a:t>
            </a:fld>
            <a:endParaRPr lang="en-IN"/>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EAF01-EF2B-41C5-A6E1-18021E849C86}" type="datetimeFigureOut">
              <a:rPr lang="en-IN" smtClean="0"/>
              <a:pPr/>
              <a:t>06-10-2012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514B4-336F-4927-B0DC-4050A72125FF}" type="slidenum">
              <a:rPr lang="en-IN" smtClean="0"/>
              <a:pPr/>
              <a:t>‹#›</a:t>
            </a:fld>
            <a:endParaRPr lang="en-IN"/>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Concentration_camp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Despicable-wretched, Elicits-evokes.</a:t>
            </a:r>
            <a:endParaRPr lang="en-IN" dirty="0"/>
          </a:p>
        </p:txBody>
      </p:sp>
      <p:sp>
        <p:nvSpPr>
          <p:cNvPr id="4" name="Slide Number Placeholder 3"/>
          <p:cNvSpPr>
            <a:spLocks noGrp="1"/>
          </p:cNvSpPr>
          <p:nvPr>
            <p:ph type="sldNum" sz="quarter" idx="10"/>
          </p:nvPr>
        </p:nvSpPr>
        <p:spPr/>
        <p:txBody>
          <a:bodyPr/>
          <a:lstStyle/>
          <a:p>
            <a:fld id="{C78514B4-336F-4927-B0DC-4050A72125FF}" type="slidenum">
              <a:rPr lang="en-IN" smtClean="0"/>
              <a:pPr/>
              <a:t>4</a:t>
            </a:fld>
            <a:endParaRPr lang="en-IN"/>
          </a:p>
        </p:txBody>
      </p:sp>
      <p:sp>
        <p:nvSpPr>
          <p:cNvPr id="5" name="Footer Placeholder 4"/>
          <p:cNvSpPr>
            <a:spLocks noGrp="1"/>
          </p:cNvSpPr>
          <p:nvPr>
            <p:ph type="ftr" sz="quarter" idx="11"/>
          </p:nvPr>
        </p:nvSpPr>
        <p:spPr/>
        <p:txBody>
          <a:bodyPr/>
          <a:lstStyle/>
          <a:p>
            <a:endParaRPr lang="en-IN"/>
          </a:p>
        </p:txBody>
      </p:sp>
      <p:sp>
        <p:nvSpPr>
          <p:cNvPr id="6" name="Header Placeholder 5"/>
          <p:cNvSpPr>
            <a:spLocks noGrp="1"/>
          </p:cNvSpPr>
          <p:nvPr>
            <p:ph type="hdr" sz="quarter" idx="12"/>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C31BF-595E-41F3-B548-85F8AED33B94}" type="slidenum">
              <a:rPr lang="en-US" altLang="zh-CN"/>
              <a:pPr/>
              <a:t>27</a:t>
            </a:fld>
            <a:endParaRPr lang="en-US" altLang="zh-CN"/>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90D12-2E38-459A-896C-2111EB075F79}" type="slidenum">
              <a:rPr lang="en-US" altLang="zh-CN"/>
              <a:pPr/>
              <a:t>28</a:t>
            </a:fld>
            <a:endParaRPr lang="en-US" altLang="zh-CN"/>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E01B7-E704-428A-81BD-CAF88509B2DA}" type="slidenum">
              <a:rPr lang="en-US" altLang="zh-CN"/>
              <a:pPr/>
              <a:t>29</a:t>
            </a:fld>
            <a:endParaRPr lang="en-US" altLang="zh-CN"/>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C23F8-4861-4529-BCE6-341C32037C42}" type="slidenum">
              <a:rPr lang="en-US" altLang="zh-CN"/>
              <a:pPr/>
              <a:t>30</a:t>
            </a:fld>
            <a:endParaRPr lang="en-US" altLang="zh-CN"/>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DC05A-6D03-46DA-929F-ED3F3886DBA3}" type="slidenum">
              <a:rPr lang="en-US" altLang="zh-CN"/>
              <a:pPr/>
              <a:t>31</a:t>
            </a:fld>
            <a:endParaRPr lang="en-US" altLang="zh-CN"/>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78514B4-336F-4927-B0DC-4050A72125FF}" type="slidenum">
              <a:rPr lang="en-IN" smtClean="0"/>
              <a:pPr/>
              <a:t>34</a:t>
            </a:fld>
            <a:endParaRPr lang="en-IN"/>
          </a:p>
        </p:txBody>
      </p:sp>
      <p:sp>
        <p:nvSpPr>
          <p:cNvPr id="5" name="Footer Placeholder 4"/>
          <p:cNvSpPr>
            <a:spLocks noGrp="1"/>
          </p:cNvSpPr>
          <p:nvPr>
            <p:ph type="ftr" sz="quarter" idx="11"/>
          </p:nvPr>
        </p:nvSpPr>
        <p:spPr/>
        <p:txBody>
          <a:bodyPr/>
          <a:lstStyle/>
          <a:p>
            <a:endParaRPr lang="en-IN"/>
          </a:p>
        </p:txBody>
      </p:sp>
      <p:sp>
        <p:nvSpPr>
          <p:cNvPr id="6" name="Header Placeholder 5"/>
          <p:cNvSpPr>
            <a:spLocks noGrp="1"/>
          </p:cNvSpPr>
          <p:nvPr>
            <p:ph type="hdr" sz="quarter" idx="12"/>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824A7-3DC5-4D1D-9033-3133CFD2156E}" type="slidenum">
              <a:rPr lang="en-US"/>
              <a:pPr/>
              <a:t>43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A1652-DF44-44D9-A240-7C878E3EDA6B}" type="slidenum">
              <a:rPr lang="en-US"/>
              <a:pPr/>
              <a:t>44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351EF-B04A-4E80-9D76-C8B128E25205}" type="slidenum">
              <a:rPr lang="en-US" altLang="zh-CN"/>
              <a:pPr/>
              <a:t>52</a:t>
            </a:fld>
            <a:endParaRPr lang="en-US" altLang="zh-CN"/>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E91F9-63C3-41DA-88C1-0034FE5AC502}" type="slidenum">
              <a:rPr lang="en-US" altLang="zh-CN"/>
              <a:pPr/>
              <a:t>53</a:t>
            </a:fld>
            <a:endParaRPr lang="en-US" altLang="zh-CN"/>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Bigot-</a:t>
            </a:r>
            <a:r>
              <a:rPr lang="en-IN" dirty="0" smtClean="0"/>
              <a:t>A prejudiced person who is intolerant of any opinions differing from his own</a:t>
            </a:r>
            <a:endParaRPr lang="en-IN" dirty="0"/>
          </a:p>
        </p:txBody>
      </p:sp>
      <p:sp>
        <p:nvSpPr>
          <p:cNvPr id="4" name="Slide Number Placeholder 3"/>
          <p:cNvSpPr>
            <a:spLocks noGrp="1"/>
          </p:cNvSpPr>
          <p:nvPr>
            <p:ph type="sldNum" sz="quarter" idx="10"/>
          </p:nvPr>
        </p:nvSpPr>
        <p:spPr/>
        <p:txBody>
          <a:bodyPr/>
          <a:lstStyle/>
          <a:p>
            <a:fld id="{C78514B4-336F-4927-B0DC-4050A72125FF}" type="slidenum">
              <a:rPr lang="en-IN" smtClean="0"/>
              <a:pPr/>
              <a:t>6</a:t>
            </a:fld>
            <a:endParaRPr lang="en-IN"/>
          </a:p>
        </p:txBody>
      </p:sp>
      <p:sp>
        <p:nvSpPr>
          <p:cNvPr id="5" name="Footer Placeholder 4"/>
          <p:cNvSpPr>
            <a:spLocks noGrp="1"/>
          </p:cNvSpPr>
          <p:nvPr>
            <p:ph type="ftr" sz="quarter" idx="11"/>
          </p:nvPr>
        </p:nvSpPr>
        <p:spPr/>
        <p:txBody>
          <a:bodyPr/>
          <a:lstStyle/>
          <a:p>
            <a:endParaRPr lang="en-IN"/>
          </a:p>
        </p:txBody>
      </p:sp>
      <p:sp>
        <p:nvSpPr>
          <p:cNvPr id="6" name="Header Placeholder 5"/>
          <p:cNvSpPr>
            <a:spLocks noGrp="1"/>
          </p:cNvSpPr>
          <p:nvPr>
            <p:ph type="hdr" sz="quarter" idx="12"/>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E5110-97B7-4539-A28B-B426E0EC5904}" type="slidenum">
              <a:rPr lang="en-US"/>
              <a:pPr/>
              <a:t>54</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Shylock-Someone who lends money at excessive rates of interest.</a:t>
            </a:r>
          </a:p>
          <a:p>
            <a:r>
              <a:rPr lang="en-IN" b="1" dirty="0" err="1" smtClean="0"/>
              <a:t>Kristallnacht</a:t>
            </a:r>
            <a:r>
              <a:rPr lang="en-IN" dirty="0" smtClean="0"/>
              <a:t>, also referred to as the </a:t>
            </a:r>
            <a:r>
              <a:rPr lang="en-IN" b="1" dirty="0" smtClean="0"/>
              <a:t>Night of Broken Glass</a:t>
            </a:r>
            <a:r>
              <a:rPr lang="en-IN" dirty="0" smtClean="0"/>
              <a:t>, The attacks left the streets covered with broken glass from the windows of Jewish-owned stores, buildings, and </a:t>
            </a:r>
            <a:r>
              <a:rPr lang="en-IN" dirty="0" err="1" smtClean="0"/>
              <a:t>synagogues.At</a:t>
            </a:r>
            <a:r>
              <a:rPr lang="en-IN" dirty="0" smtClean="0"/>
              <a:t> least 91 Jews were killed in the attacks, and a further 30,000 arrested and incarcerated in </a:t>
            </a:r>
            <a:r>
              <a:rPr lang="en-IN" dirty="0" smtClean="0">
                <a:hlinkClick r:id="rId3" tooltip="Concentration camps"/>
              </a:rPr>
              <a:t>concentration camps</a:t>
            </a:r>
            <a:r>
              <a:rPr lang="en-IN" dirty="0" smtClean="0"/>
              <a:t>. Jewish homes, hospitals, and schools were ransacked, as the attackers demolished buildings with sledgehammers. Over 1,000 synagogues were burned (95 in Vienna alone), and over 7,000 Jewish businesses destroyed or damaged.</a:t>
            </a:r>
          </a:p>
          <a:p>
            <a:endParaRPr lang="en-IN" dirty="0"/>
          </a:p>
        </p:txBody>
      </p:sp>
      <p:sp>
        <p:nvSpPr>
          <p:cNvPr id="4" name="Slide Number Placeholder 3"/>
          <p:cNvSpPr>
            <a:spLocks noGrp="1"/>
          </p:cNvSpPr>
          <p:nvPr>
            <p:ph type="sldNum" sz="quarter" idx="10"/>
          </p:nvPr>
        </p:nvSpPr>
        <p:spPr/>
        <p:txBody>
          <a:bodyPr/>
          <a:lstStyle/>
          <a:p>
            <a:fld id="{C78514B4-336F-4927-B0DC-4050A72125FF}" type="slidenum">
              <a:rPr lang="en-IN" smtClean="0"/>
              <a:pPr/>
              <a:t>7</a:t>
            </a:fld>
            <a:endParaRPr lang="en-IN"/>
          </a:p>
        </p:txBody>
      </p:sp>
      <p:sp>
        <p:nvSpPr>
          <p:cNvPr id="5" name="Footer Placeholder 4"/>
          <p:cNvSpPr>
            <a:spLocks noGrp="1"/>
          </p:cNvSpPr>
          <p:nvPr>
            <p:ph type="ftr" sz="quarter" idx="11"/>
          </p:nvPr>
        </p:nvSpPr>
        <p:spPr/>
        <p:txBody>
          <a:bodyPr/>
          <a:lstStyle/>
          <a:p>
            <a:endParaRPr lang="en-IN"/>
          </a:p>
        </p:txBody>
      </p:sp>
      <p:sp>
        <p:nvSpPr>
          <p:cNvPr id="6" name="Header Placeholder 5"/>
          <p:cNvSpPr>
            <a:spLocks noGrp="1"/>
          </p:cNvSpPr>
          <p:nvPr>
            <p:ph type="hdr" sz="quarter" idx="12"/>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8514B4-336F-4927-B0DC-4050A72125FF}" type="slidenum">
              <a:rPr lang="en-IN" smtClean="0"/>
              <a:pPr/>
              <a:t>8</a:t>
            </a:fld>
            <a:endParaRPr lang="en-IN"/>
          </a:p>
        </p:txBody>
      </p:sp>
      <p:sp>
        <p:nvSpPr>
          <p:cNvPr id="5" name="Footer Placeholder 4"/>
          <p:cNvSpPr>
            <a:spLocks noGrp="1"/>
          </p:cNvSpPr>
          <p:nvPr>
            <p:ph type="ftr" sz="quarter" idx="11"/>
          </p:nvPr>
        </p:nvSpPr>
        <p:spPr/>
        <p:txBody>
          <a:bodyPr/>
          <a:lstStyle/>
          <a:p>
            <a:endParaRPr lang="en-IN"/>
          </a:p>
        </p:txBody>
      </p:sp>
      <p:sp>
        <p:nvSpPr>
          <p:cNvPr id="6" name="Header Placeholder 5"/>
          <p:cNvSpPr>
            <a:spLocks noGrp="1"/>
          </p:cNvSpPr>
          <p:nvPr>
            <p:ph type="hdr" sz="quarter" idx="12"/>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78514B4-336F-4927-B0DC-4050A72125FF}" type="slidenum">
              <a:rPr lang="en-IN" smtClean="0"/>
              <a:pPr/>
              <a:t>9</a:t>
            </a:fld>
            <a:endParaRPr lang="en-IN"/>
          </a:p>
        </p:txBody>
      </p:sp>
      <p:sp>
        <p:nvSpPr>
          <p:cNvPr id="5" name="Footer Placeholder 4"/>
          <p:cNvSpPr>
            <a:spLocks noGrp="1"/>
          </p:cNvSpPr>
          <p:nvPr>
            <p:ph type="ftr" sz="quarter" idx="11"/>
          </p:nvPr>
        </p:nvSpPr>
        <p:spPr/>
        <p:txBody>
          <a:bodyPr/>
          <a:lstStyle/>
          <a:p>
            <a:endParaRPr lang="en-IN"/>
          </a:p>
        </p:txBody>
      </p:sp>
      <p:sp>
        <p:nvSpPr>
          <p:cNvPr id="6" name="Header Placeholder 5"/>
          <p:cNvSpPr>
            <a:spLocks noGrp="1"/>
          </p:cNvSpPr>
          <p:nvPr>
            <p:ph type="hdr" sz="quarter" idx="12"/>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16A21-FCDD-4173-8AA2-4D5A31FFE10E}" type="slidenum">
              <a:rPr lang="en-US" altLang="zh-CN">
                <a:solidFill>
                  <a:prstClr val="black"/>
                </a:solidFill>
              </a:rPr>
              <a:pPr/>
              <a:t>11</a:t>
            </a:fld>
            <a:endParaRPr lang="en-US" altLang="zh-CN">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23027-5561-488B-86CB-9CCFB5BF4E58}" type="slidenum">
              <a:rPr lang="en-US" altLang="zh-CN"/>
              <a:pPr/>
              <a:t>21</a:t>
            </a:fld>
            <a:endParaRPr lang="en-US" altLang="zh-CN"/>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E4295-F8EE-4006-8D48-9AAD89FA175E}" type="slidenum">
              <a:rPr lang="en-US" altLang="zh-CN"/>
              <a:pPr/>
              <a:t>22</a:t>
            </a:fld>
            <a:endParaRPr lang="en-US" altLang="zh-CN"/>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878D2-1436-4658-AB4B-AB2750034B40}" type="slidenum">
              <a:rPr lang="en-US" altLang="zh-CN"/>
              <a:pPr/>
              <a:t>23</a:t>
            </a:fld>
            <a:endParaRPr lang="en-US" altLang="zh-CN"/>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Kristallnacht, also referred to as the Night of Broken Glass, The attacks left the streets covered with broken glass from the windows of Jewish-owned stores, buildings, and synagogues.At least 91 Jews were killed in the attacks, and a further 30,000 arres</a:t>
            </a:r>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ltLang="zh-CN">
              <a:solidFill>
                <a:srgbClr val="000000"/>
              </a:solidFill>
            </a:endParaRPr>
          </a:p>
        </p:txBody>
      </p:sp>
      <p:sp>
        <p:nvSpPr>
          <p:cNvPr id="17" name="Footer Placeholder 16"/>
          <p:cNvSpPr>
            <a:spLocks noGrp="1"/>
          </p:cNvSpPr>
          <p:nvPr>
            <p:ph type="ftr" sz="quarter" idx="11"/>
          </p:nvPr>
        </p:nvSpPr>
        <p:spPr/>
        <p:txBody>
          <a:bodyPr/>
          <a:lstStyle/>
          <a:p>
            <a:endParaRPr lang="en-US" altLang="zh-CN">
              <a:solidFill>
                <a:srgbClr val="000000"/>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4587FEB-0053-4DF7-9C0B-264A5896425B}" type="slidenum">
              <a:rPr lang="en-US" altLang="zh-CN" smtClean="0">
                <a:solidFill>
                  <a:srgbClr val="000000"/>
                </a:solidFill>
              </a:rPr>
              <a:pPr/>
              <a:t>‹#›</a:t>
            </a:fld>
            <a:endParaRPr lang="en-US" altLang="zh-CN">
              <a:solidFill>
                <a:srgbClr val="000000"/>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2DE91873-3788-475E-8EC9-DD04DF6902B9}" type="slidenum">
              <a:rPr lang="en-US" altLang="zh-CN" smtClean="0">
                <a:solidFill>
                  <a:srgbClr val="000000"/>
                </a:solidFill>
              </a:rPr>
              <a:pPr/>
              <a:t>‹#›</a:t>
            </a:fld>
            <a:endParaRPr lang="en-US"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A1ECD359-4A94-4F8A-ADF7-E25AAD766594}" type="slidenum">
              <a:rPr lang="en-US" altLang="zh-CN" smtClean="0">
                <a:solidFill>
                  <a:srgbClr val="000000"/>
                </a:solidFill>
              </a:rPr>
              <a:pPr/>
              <a:t>‹#›</a:t>
            </a:fld>
            <a:endParaRPr lang="en-US"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ltLang="zh-CN">
              <a:solidFill>
                <a:srgbClr val="000000"/>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ltLang="zh-CN">
              <a:solidFill>
                <a:srgbClr val="000000"/>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4587FEB-0053-4DF7-9C0B-264A5896425B}" type="slidenum">
              <a:rPr lang="en-US" altLang="zh-CN" smtClean="0">
                <a:solidFill>
                  <a:srgbClr val="000000"/>
                </a:solidFill>
              </a:rPr>
              <a:pPr/>
              <a:t>‹#›</a:t>
            </a:fld>
            <a:endParaRPr lang="en-US" altLang="zh-CN">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ltLang="zh-CN">
              <a:solidFill>
                <a:srgbClr val="000000"/>
              </a:solidFill>
            </a:endParaRPr>
          </a:p>
        </p:txBody>
      </p:sp>
      <p:sp>
        <p:nvSpPr>
          <p:cNvPr id="9" name="Slide Number Placeholder 8"/>
          <p:cNvSpPr>
            <a:spLocks noGrp="1"/>
          </p:cNvSpPr>
          <p:nvPr>
            <p:ph type="sldNum" sz="quarter" idx="15"/>
          </p:nvPr>
        </p:nvSpPr>
        <p:spPr/>
        <p:txBody>
          <a:bodyPr rtlCol="0"/>
          <a:lstStyle/>
          <a:p>
            <a:fld id="{20F3EDDA-0E09-48D6-A2F8-54ACC61B39EF}" type="slidenum">
              <a:rPr lang="en-US" altLang="zh-CN" smtClean="0">
                <a:solidFill>
                  <a:srgbClr val="000000"/>
                </a:solidFill>
              </a:rPr>
              <a:pPr/>
              <a:t>‹#›</a:t>
            </a:fld>
            <a:endParaRPr lang="en-US" altLang="zh-CN">
              <a:solidFill>
                <a:srgbClr val="000000"/>
              </a:solidFill>
            </a:endParaRPr>
          </a:p>
        </p:txBody>
      </p:sp>
      <p:sp>
        <p:nvSpPr>
          <p:cNvPr id="10" name="Footer Placeholder 9"/>
          <p:cNvSpPr>
            <a:spLocks noGrp="1"/>
          </p:cNvSpPr>
          <p:nvPr>
            <p:ph type="ftr" sz="quarter" idx="16"/>
          </p:nvPr>
        </p:nvSpPr>
        <p:spPr/>
        <p:txBody>
          <a:bodyPr rtlCol="0"/>
          <a:lstStyle/>
          <a:p>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ltLang="zh-CN">
              <a:solidFill>
                <a:srgbClr val="000000"/>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ltLang="zh-CN">
              <a:solidFill>
                <a:srgbClr val="000000"/>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7655B58-323A-46A1-8865-3927141C6BF4}" type="slidenum">
              <a:rPr lang="en-US" altLang="zh-CN" smtClean="0">
                <a:solidFill>
                  <a:srgbClr val="000000"/>
                </a:solidFill>
              </a:rPr>
              <a:pPr/>
              <a:t>‹#›</a:t>
            </a:fld>
            <a:endParaRPr lang="en-US" altLang="zh-CN">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2C0FEDD8-8FDD-4082-88FD-90AC4FD9045A}" type="slidenum">
              <a:rPr lang="en-US" altLang="zh-CN" smtClean="0">
                <a:solidFill>
                  <a:srgbClr val="000000"/>
                </a:solidFill>
              </a:rPr>
              <a:pPr/>
              <a:t>‹#›</a:t>
            </a:fld>
            <a:endParaRPr lang="en-US" altLang="zh-CN">
              <a:solidFill>
                <a:srgbClr val="000000"/>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FF3CF77F-DF1B-4864-A1AE-92E23DE6EA09}" type="slidenum">
              <a:rPr lang="en-US" altLang="zh-CN" smtClean="0">
                <a:solidFill>
                  <a:srgbClr val="000000"/>
                </a:solidFill>
              </a:rPr>
              <a:pPr/>
              <a:t>‹#›</a:t>
            </a:fld>
            <a:endParaRPr lang="en-US" altLang="zh-CN">
              <a:solidFill>
                <a:srgbClr val="000000"/>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ltLang="zh-CN">
              <a:solidFill>
                <a:srgbClr val="000000"/>
              </a:solidFill>
            </a:endParaRPr>
          </a:p>
        </p:txBody>
      </p:sp>
      <p:sp>
        <p:nvSpPr>
          <p:cNvPr id="7" name="Slide Number Placeholder 6"/>
          <p:cNvSpPr>
            <a:spLocks noGrp="1"/>
          </p:cNvSpPr>
          <p:nvPr>
            <p:ph type="sldNum" sz="quarter" idx="11"/>
          </p:nvPr>
        </p:nvSpPr>
        <p:spPr/>
        <p:txBody>
          <a:bodyPr rtlCol="0"/>
          <a:lstStyle/>
          <a:p>
            <a:fld id="{2F1AF05D-698D-45D9-BF8D-1084E250B9B4}" type="slidenum">
              <a:rPr lang="en-US" altLang="zh-CN" smtClean="0">
                <a:solidFill>
                  <a:srgbClr val="000000"/>
                </a:solidFill>
              </a:rPr>
              <a:pPr/>
              <a:t>‹#›</a:t>
            </a:fld>
            <a:endParaRPr lang="en-US" altLang="zh-CN">
              <a:solidFill>
                <a:srgbClr val="000000"/>
              </a:solidFill>
            </a:endParaRPr>
          </a:p>
        </p:txBody>
      </p:sp>
      <p:sp>
        <p:nvSpPr>
          <p:cNvPr id="8" name="Footer Placeholder 7"/>
          <p:cNvSpPr>
            <a:spLocks noGrp="1"/>
          </p:cNvSpPr>
          <p:nvPr>
            <p:ph type="ftr" sz="quarter" idx="12"/>
          </p:nvPr>
        </p:nvSpPr>
        <p:spPr/>
        <p:txBody>
          <a:bodyPr rtlCol="0"/>
          <a:lstStyle/>
          <a:p>
            <a:endParaRPr lang="en-US" altLang="zh-CN">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6FC3B20A-D96D-4802-AC63-0827237F2B42}" type="slidenum">
              <a:rPr lang="en-US" altLang="zh-CN" smtClean="0">
                <a:solidFill>
                  <a:srgbClr val="000000"/>
                </a:solidFill>
              </a:rPr>
              <a:pPr/>
              <a:t>‹#›</a:t>
            </a:fld>
            <a:endParaRPr lang="en-US" altLang="zh-CN">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ltLang="zh-CN">
              <a:solidFill>
                <a:srgbClr val="000000"/>
              </a:solidFill>
            </a:endParaRPr>
          </a:p>
        </p:txBody>
      </p:sp>
      <p:sp>
        <p:nvSpPr>
          <p:cNvPr id="22" name="Slide Number Placeholder 21"/>
          <p:cNvSpPr>
            <a:spLocks noGrp="1"/>
          </p:cNvSpPr>
          <p:nvPr>
            <p:ph type="sldNum" sz="quarter" idx="15"/>
          </p:nvPr>
        </p:nvSpPr>
        <p:spPr/>
        <p:txBody>
          <a:bodyPr rtlCol="0"/>
          <a:lstStyle/>
          <a:p>
            <a:fld id="{73BCF4D1-CFC8-4320-8068-DF8068BF42B5}" type="slidenum">
              <a:rPr lang="en-US" altLang="zh-CN" smtClean="0">
                <a:solidFill>
                  <a:srgbClr val="000000"/>
                </a:solidFill>
              </a:rPr>
              <a:pPr/>
              <a:t>‹#›</a:t>
            </a:fld>
            <a:endParaRPr lang="en-US" altLang="zh-CN">
              <a:solidFill>
                <a:srgbClr val="000000"/>
              </a:solidFill>
            </a:endParaRPr>
          </a:p>
        </p:txBody>
      </p:sp>
      <p:sp>
        <p:nvSpPr>
          <p:cNvPr id="23" name="Footer Placeholder 22"/>
          <p:cNvSpPr>
            <a:spLocks noGrp="1"/>
          </p:cNvSpPr>
          <p:nvPr>
            <p:ph type="ftr" sz="quarter" idx="16"/>
          </p:nvPr>
        </p:nvSpPr>
        <p:spPr/>
        <p:txBody>
          <a:bodyPr rtlCol="0"/>
          <a:lstStyle/>
          <a:p>
            <a:endParaRPr lang="en-US" altLang="zh-CN">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20F3EDDA-0E09-48D6-A2F8-54ACC61B39EF}" type="slidenum">
              <a:rPr lang="en-US" altLang="zh-CN" smtClean="0">
                <a:solidFill>
                  <a:srgbClr val="000000"/>
                </a:solidFill>
              </a:rPr>
              <a:pPr/>
              <a:t>‹#›</a:t>
            </a:fld>
            <a:endParaRPr lang="en-US" altLang="zh-CN">
              <a:solidFill>
                <a:srgbClr val="000000"/>
              </a:solidFill>
            </a:endParaRP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ltLang="zh-CN">
              <a:solidFill>
                <a:srgbClr val="000000"/>
              </a:solidFill>
            </a:endParaRPr>
          </a:p>
        </p:txBody>
      </p:sp>
      <p:sp>
        <p:nvSpPr>
          <p:cNvPr id="18" name="Slide Number Placeholder 17"/>
          <p:cNvSpPr>
            <a:spLocks noGrp="1"/>
          </p:cNvSpPr>
          <p:nvPr>
            <p:ph type="sldNum" sz="quarter" idx="11"/>
          </p:nvPr>
        </p:nvSpPr>
        <p:spPr/>
        <p:txBody>
          <a:bodyPr rtlCol="0"/>
          <a:lstStyle/>
          <a:p>
            <a:fld id="{B942F667-C75E-4002-869D-0A7DCC0B2767}" type="slidenum">
              <a:rPr lang="en-US" altLang="zh-CN" smtClean="0">
                <a:solidFill>
                  <a:srgbClr val="000000"/>
                </a:solidFill>
              </a:rPr>
              <a:pPr/>
              <a:t>‹#›</a:t>
            </a:fld>
            <a:endParaRPr lang="en-US" altLang="zh-CN">
              <a:solidFill>
                <a:srgbClr val="000000"/>
              </a:solidFill>
            </a:endParaRPr>
          </a:p>
        </p:txBody>
      </p:sp>
      <p:sp>
        <p:nvSpPr>
          <p:cNvPr id="21" name="Footer Placeholder 20"/>
          <p:cNvSpPr>
            <a:spLocks noGrp="1"/>
          </p:cNvSpPr>
          <p:nvPr>
            <p:ph type="ftr" sz="quarter" idx="12"/>
          </p:nvPr>
        </p:nvSpPr>
        <p:spPr/>
        <p:txBody>
          <a:bodyPr rtlCol="0"/>
          <a:lstStyle/>
          <a:p>
            <a:endParaRPr lang="en-US"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2DE91873-3788-475E-8EC9-DD04DF6902B9}" type="slidenum">
              <a:rPr lang="en-US" altLang="zh-CN" smtClean="0">
                <a:solidFill>
                  <a:srgbClr val="000000"/>
                </a:solidFill>
              </a:rPr>
              <a:pPr/>
              <a:t>‹#›</a:t>
            </a:fld>
            <a:endParaRPr lang="en-US" altLang="zh-CN">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A1ECD359-4A94-4F8A-ADF7-E25AAD766594}" type="slidenum">
              <a:rPr lang="en-US" altLang="zh-CN" smtClean="0">
                <a:solidFill>
                  <a:srgbClr val="000000"/>
                </a:solidFill>
              </a:rPr>
              <a:pPr/>
              <a:t>‹#›</a:t>
            </a:fld>
            <a:endParaRPr lang="en-US" altLang="zh-C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ltLang="zh-CN">
              <a:solidFill>
                <a:srgbClr val="000000"/>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7655B58-323A-46A1-8865-3927141C6BF4}" type="slidenum">
              <a:rPr lang="en-US" altLang="zh-CN" smtClean="0">
                <a:solidFill>
                  <a:srgbClr val="000000"/>
                </a:solidFill>
              </a:rPr>
              <a:pPr/>
              <a:t>‹#›</a:t>
            </a:fld>
            <a:endParaRPr lang="en-US" altLang="zh-CN">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2C0FEDD8-8FDD-4082-88FD-90AC4FD9045A}" type="slidenum">
              <a:rPr lang="en-US" altLang="zh-CN" smtClean="0">
                <a:solidFill>
                  <a:srgbClr val="000000"/>
                </a:solidFill>
              </a:rPr>
              <a:pPr/>
              <a:t>‹#›</a:t>
            </a:fld>
            <a:endParaRPr lang="en-US" altLang="zh-CN">
              <a:solidFill>
                <a:srgbClr val="000000"/>
              </a:solidFill>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FF3CF77F-DF1B-4864-A1AE-92E23DE6EA09}" type="slidenum">
              <a:rPr lang="en-US" altLang="zh-CN" smtClean="0">
                <a:solidFill>
                  <a:srgbClr val="000000"/>
                </a:solidFill>
              </a:rPr>
              <a:pPr/>
              <a:t>‹#›</a:t>
            </a:fld>
            <a:endParaRPr lang="en-US" altLang="zh-CN">
              <a:solidFill>
                <a:srgbClr val="000000"/>
              </a:solidFill>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2F1AF05D-698D-45D9-BF8D-1084E250B9B4}" type="slidenum">
              <a:rPr lang="en-US" altLang="zh-CN" smtClean="0">
                <a:solidFill>
                  <a:srgbClr val="000000"/>
                </a:solidFill>
              </a:rPr>
              <a:pPr/>
              <a:t>‹#›</a:t>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6FC3B20A-D96D-4802-AC63-0827237F2B42}" type="slidenum">
              <a:rPr lang="en-US" altLang="zh-CN" smtClean="0">
                <a:solidFill>
                  <a:srgbClr val="000000"/>
                </a:solidFill>
              </a:rPr>
              <a:pPr/>
              <a:t>‹#›</a:t>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73BCF4D1-CFC8-4320-8068-DF8068BF42B5}" type="slidenum">
              <a:rPr lang="en-US" altLang="zh-CN" smtClean="0">
                <a:solidFill>
                  <a:srgbClr val="000000"/>
                </a:solidFill>
              </a:rPr>
              <a:pPr/>
              <a:t>‹#›</a:t>
            </a:fld>
            <a:endParaRPr lang="en-US" altLang="zh-CN">
              <a:solidFill>
                <a:srgbClr val="000000"/>
              </a:solidFill>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942F667-C75E-4002-869D-0A7DCC0B2767}" type="slidenum">
              <a:rPr lang="en-US" altLang="zh-CN" smtClean="0">
                <a:solidFill>
                  <a:srgbClr val="000000"/>
                </a:solidFill>
              </a:rPr>
              <a:pPr/>
              <a:t>‹#›</a:t>
            </a:fld>
            <a:endParaRPr lang="en-US" altLang="zh-CN">
              <a:solidFill>
                <a:srgbClr val="000000"/>
              </a:solidFill>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10/6/2012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10/6/2012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end.docx"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Kristallnacht.ppt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Society%20in%20Venice.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noAutofit/>
          </a:bodyPr>
          <a:lstStyle/>
          <a:p>
            <a:r>
              <a:rPr lang="en-US" altLang="zh-CN" sz="6600" dirty="0">
                <a:solidFill>
                  <a:schemeClr val="bg1"/>
                </a:solidFill>
              </a:rPr>
              <a:t>William Shakespeare</a:t>
            </a:r>
          </a:p>
        </p:txBody>
      </p:sp>
      <p:sp>
        <p:nvSpPr>
          <p:cNvPr id="2050" name="Rectangle 2"/>
          <p:cNvSpPr>
            <a:spLocks noGrp="1" noChangeArrowheads="1"/>
          </p:cNvSpPr>
          <p:nvPr>
            <p:ph type="ctrTitle"/>
          </p:nvPr>
        </p:nvSpPr>
        <p:spPr/>
        <p:txBody>
          <a:bodyPr>
            <a:normAutofit/>
          </a:bodyPr>
          <a:lstStyle/>
          <a:p>
            <a:r>
              <a:rPr lang="en-US" altLang="zh-CN" sz="5400" b="1" dirty="0">
                <a:effectLst>
                  <a:outerShdw blurRad="38100" dist="38100" dir="2700000" algn="tl">
                    <a:srgbClr val="000000">
                      <a:alpha val="43137"/>
                    </a:srgbClr>
                  </a:outerShdw>
                </a:effectLst>
                <a:latin typeface="+mn-lt"/>
              </a:rPr>
              <a:t>The Merchant of Venice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r>
              <a:rPr lang="en-US" altLang="zh-CN" sz="2800" b="1" dirty="0" smtClean="0"/>
              <a:t>In fact, Portia loved Bassanio too. So they arranged to get married. However, their happiness was soon disturbed by a bad news: Antonio’s six ships, full of riches, had all been wrecked at sea, which also meant Antonio lost all his money. Shylock was extremely happy after he heard the news and he went to cut off a pound of flesh from Antonio’s body. When he began sharpening the long knife he had brought with him, a lawyer entered. Portia was the lawyer, but none of others knew recognized her. Finally, Portia was so clever that she saved Antonio’s life.</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5122" name="CasellaDiTesto 8"/>
          <p:cNvSpPr txBox="1">
            <a:spLocks noChangeArrowheads="1"/>
          </p:cNvSpPr>
          <p:nvPr/>
        </p:nvSpPr>
        <p:spPr bwMode="auto">
          <a:xfrm>
            <a:off x="0" y="765175"/>
            <a:ext cx="9144000" cy="5859463"/>
          </a:xfrm>
          <a:prstGeom prst="rect">
            <a:avLst/>
          </a:prstGeom>
          <a:noFill/>
          <a:ln w="9525">
            <a:noFill/>
            <a:miter lim="800000"/>
            <a:headEnd/>
            <a:tailEnd/>
          </a:ln>
        </p:spPr>
        <p:txBody>
          <a:bodyPr>
            <a:spAutoFit/>
          </a:bodyPr>
          <a:lstStyle/>
          <a:p>
            <a:pPr fontAlgn="base">
              <a:spcBef>
                <a:spcPct val="0"/>
              </a:spcBef>
              <a:spcAft>
                <a:spcPct val="0"/>
              </a:spcAft>
            </a:pPr>
            <a:r>
              <a:rPr lang="it-IT" altLang="zh-CN" b="1" i="1" dirty="0" smtClean="0">
                <a:solidFill>
                  <a:srgbClr val="000000"/>
                </a:solidFill>
                <a:latin typeface="Calibri" pitchFamily="34" charset="0"/>
              </a:rPr>
              <a:t>The Duke of Venice</a:t>
            </a:r>
          </a:p>
          <a:p>
            <a:pPr fontAlgn="base">
              <a:spcBef>
                <a:spcPct val="0"/>
              </a:spcBef>
              <a:spcAft>
                <a:spcPct val="0"/>
              </a:spcAft>
            </a:pPr>
            <a:endParaRPr lang="it-IT" altLang="zh-CN" b="1" i="1" dirty="0" smtClean="0">
              <a:solidFill>
                <a:srgbClr val="000000"/>
              </a:solidFill>
              <a:latin typeface="Calibri" pitchFamily="34" charset="0"/>
            </a:endParaRPr>
          </a:p>
          <a:p>
            <a:pPr fontAlgn="base">
              <a:spcBef>
                <a:spcPct val="0"/>
              </a:spcBef>
              <a:spcAft>
                <a:spcPct val="0"/>
              </a:spcAft>
            </a:pPr>
            <a:r>
              <a:rPr lang="it-IT" altLang="zh-CN" b="1" i="1" dirty="0" smtClean="0">
                <a:solidFill>
                  <a:srgbClr val="000000"/>
                </a:solidFill>
                <a:latin typeface="Calibri" pitchFamily="34" charset="0"/>
              </a:rPr>
              <a:t>T he Prince of Marocco</a:t>
            </a:r>
          </a:p>
          <a:p>
            <a:pPr fontAlgn="base">
              <a:spcBef>
                <a:spcPct val="0"/>
              </a:spcBef>
              <a:spcAft>
                <a:spcPct val="0"/>
              </a:spcAft>
            </a:pPr>
            <a:r>
              <a:rPr lang="it-IT" altLang="zh-CN" b="1" i="1" dirty="0" smtClean="0">
                <a:solidFill>
                  <a:srgbClr val="000000"/>
                </a:solidFill>
                <a:latin typeface="Calibri" pitchFamily="34" charset="0"/>
              </a:rPr>
              <a:t>		                      suitors of Portia</a:t>
            </a:r>
          </a:p>
          <a:p>
            <a:pPr fontAlgn="base">
              <a:spcBef>
                <a:spcPct val="0"/>
              </a:spcBef>
              <a:spcAft>
                <a:spcPct val="0"/>
              </a:spcAft>
            </a:pPr>
            <a:r>
              <a:rPr lang="it-IT" altLang="zh-CN" b="1" i="1" dirty="0" smtClean="0">
                <a:solidFill>
                  <a:srgbClr val="000000"/>
                </a:solidFill>
                <a:latin typeface="Calibri" pitchFamily="34" charset="0"/>
              </a:rPr>
              <a:t>The Prince of Aragon</a:t>
            </a:r>
          </a:p>
          <a:p>
            <a:pPr fontAlgn="base">
              <a:spcBef>
                <a:spcPct val="0"/>
              </a:spcBef>
              <a:spcAft>
                <a:spcPct val="0"/>
              </a:spcAft>
            </a:pPr>
            <a:endParaRPr lang="it-IT" altLang="zh-CN" b="1" i="1" dirty="0" smtClean="0">
              <a:solidFill>
                <a:srgbClr val="000000"/>
              </a:solidFill>
              <a:latin typeface="Calibri" pitchFamily="34" charset="0"/>
            </a:endParaRPr>
          </a:p>
          <a:p>
            <a:pPr fontAlgn="base">
              <a:spcBef>
                <a:spcPct val="0"/>
              </a:spcBef>
              <a:spcAft>
                <a:spcPct val="0"/>
              </a:spcAft>
            </a:pPr>
            <a:r>
              <a:rPr lang="it-IT" altLang="zh-CN" b="1" i="1" dirty="0" smtClean="0">
                <a:solidFill>
                  <a:srgbClr val="000000"/>
                </a:solidFill>
                <a:latin typeface="Calibri" pitchFamily="34" charset="0"/>
              </a:rPr>
              <a:t>Antonio, a merchant of Venice</a:t>
            </a:r>
          </a:p>
          <a:p>
            <a:pPr fontAlgn="base">
              <a:spcBef>
                <a:spcPct val="0"/>
              </a:spcBef>
              <a:spcAft>
                <a:spcPct val="0"/>
              </a:spcAft>
            </a:pPr>
            <a:r>
              <a:rPr lang="it-IT" altLang="zh-CN" b="1" i="1" dirty="0" smtClean="0">
                <a:solidFill>
                  <a:srgbClr val="000000"/>
                </a:solidFill>
                <a:latin typeface="Calibri" pitchFamily="34" charset="0"/>
              </a:rPr>
              <a:t>Bassanio, his friend, suitor of Portia</a:t>
            </a:r>
          </a:p>
          <a:p>
            <a:pPr fontAlgn="base">
              <a:spcBef>
                <a:spcPct val="0"/>
              </a:spcBef>
              <a:spcAft>
                <a:spcPct val="0"/>
              </a:spcAft>
            </a:pPr>
            <a:r>
              <a:rPr lang="it-IT" altLang="zh-CN" b="1" i="1" dirty="0" smtClean="0">
                <a:solidFill>
                  <a:srgbClr val="000000"/>
                </a:solidFill>
                <a:latin typeface="Calibri" pitchFamily="34" charset="0"/>
              </a:rPr>
              <a:t>Portia, the lady of Belmont</a:t>
            </a:r>
          </a:p>
          <a:p>
            <a:pPr fontAlgn="base">
              <a:spcBef>
                <a:spcPct val="0"/>
              </a:spcBef>
              <a:spcAft>
                <a:spcPct val="0"/>
              </a:spcAft>
            </a:pPr>
            <a:r>
              <a:rPr lang="it-IT" altLang="zh-CN" b="1" i="1" dirty="0" smtClean="0">
                <a:solidFill>
                  <a:srgbClr val="000000"/>
                </a:solidFill>
                <a:latin typeface="Calibri" pitchFamily="34" charset="0"/>
              </a:rPr>
              <a:t>Shylock, a jew of Venice</a:t>
            </a:r>
          </a:p>
          <a:p>
            <a:pPr fontAlgn="base">
              <a:spcBef>
                <a:spcPct val="0"/>
              </a:spcBef>
              <a:spcAft>
                <a:spcPct val="0"/>
              </a:spcAft>
            </a:pPr>
            <a:endParaRPr lang="it-IT" altLang="zh-CN" b="1" i="1" dirty="0" smtClean="0">
              <a:solidFill>
                <a:srgbClr val="000000"/>
              </a:solidFill>
              <a:latin typeface="Calibri" pitchFamily="34" charset="0"/>
            </a:endParaRPr>
          </a:p>
          <a:p>
            <a:pPr fontAlgn="base">
              <a:spcBef>
                <a:spcPct val="0"/>
              </a:spcBef>
              <a:spcAft>
                <a:spcPct val="0"/>
              </a:spcAft>
            </a:pPr>
            <a:r>
              <a:rPr lang="it-IT" altLang="zh-CN" b="1" i="1" dirty="0" smtClean="0">
                <a:solidFill>
                  <a:srgbClr val="000000"/>
                </a:solidFill>
                <a:latin typeface="Calibri" pitchFamily="34" charset="0"/>
              </a:rPr>
              <a:t>Gratiano</a:t>
            </a:r>
          </a:p>
          <a:p>
            <a:pPr fontAlgn="base">
              <a:spcBef>
                <a:spcPct val="0"/>
              </a:spcBef>
              <a:spcAft>
                <a:spcPct val="0"/>
              </a:spcAft>
            </a:pPr>
            <a:r>
              <a:rPr lang="it-IT" altLang="zh-CN" b="1" i="1" dirty="0" smtClean="0">
                <a:solidFill>
                  <a:srgbClr val="000000"/>
                </a:solidFill>
                <a:latin typeface="Calibri" pitchFamily="34" charset="0"/>
              </a:rPr>
              <a:t>Salerio		friends of Antonio e Bassanio</a:t>
            </a:r>
          </a:p>
          <a:p>
            <a:pPr fontAlgn="base">
              <a:spcBef>
                <a:spcPct val="0"/>
              </a:spcBef>
              <a:spcAft>
                <a:spcPct val="0"/>
              </a:spcAft>
            </a:pPr>
            <a:r>
              <a:rPr lang="it-IT" altLang="zh-CN" b="1" i="1" dirty="0" smtClean="0">
                <a:solidFill>
                  <a:srgbClr val="000000"/>
                </a:solidFill>
                <a:latin typeface="Calibri" pitchFamily="34" charset="0"/>
              </a:rPr>
              <a:t>Solanio</a:t>
            </a:r>
          </a:p>
          <a:p>
            <a:pPr fontAlgn="base">
              <a:spcBef>
                <a:spcPct val="0"/>
              </a:spcBef>
              <a:spcAft>
                <a:spcPct val="0"/>
              </a:spcAft>
            </a:pPr>
            <a:endParaRPr lang="it-IT" altLang="zh-CN" b="1" i="1" dirty="0" smtClean="0">
              <a:solidFill>
                <a:srgbClr val="000000"/>
              </a:solidFill>
              <a:latin typeface="Calibri" pitchFamily="34" charset="0"/>
            </a:endParaRPr>
          </a:p>
          <a:p>
            <a:pPr fontAlgn="base">
              <a:spcBef>
                <a:spcPct val="0"/>
              </a:spcBef>
              <a:spcAft>
                <a:spcPct val="0"/>
              </a:spcAft>
            </a:pPr>
            <a:r>
              <a:rPr lang="it-IT" altLang="zh-CN" b="1" i="1" dirty="0" smtClean="0">
                <a:solidFill>
                  <a:srgbClr val="000000"/>
                </a:solidFill>
                <a:latin typeface="Calibri" pitchFamily="34" charset="0"/>
              </a:rPr>
              <a:t>Lorenzo, in love with Jessica		Balthasar	</a:t>
            </a:r>
          </a:p>
          <a:p>
            <a:pPr fontAlgn="base">
              <a:spcBef>
                <a:spcPct val="0"/>
              </a:spcBef>
              <a:spcAft>
                <a:spcPct val="0"/>
              </a:spcAft>
            </a:pPr>
            <a:r>
              <a:rPr lang="it-IT" altLang="zh-CN" b="1" i="1" dirty="0" smtClean="0">
                <a:solidFill>
                  <a:srgbClr val="000000"/>
                </a:solidFill>
                <a:latin typeface="Calibri" pitchFamily="34" charset="0"/>
              </a:rPr>
              <a:t>	                        		</a:t>
            </a:r>
          </a:p>
          <a:p>
            <a:pPr fontAlgn="base">
              <a:spcBef>
                <a:spcPct val="0"/>
              </a:spcBef>
              <a:spcAft>
                <a:spcPct val="0"/>
              </a:spcAft>
            </a:pPr>
            <a:r>
              <a:rPr lang="it-IT" altLang="zh-CN" b="1" i="1" dirty="0" smtClean="0">
                <a:solidFill>
                  <a:srgbClr val="000000"/>
                </a:solidFill>
                <a:latin typeface="Calibri" pitchFamily="34" charset="0"/>
              </a:rPr>
              <a:t>Nerissa, Portia’s waiting-woman		Stephano	 servants of Portia </a:t>
            </a:r>
          </a:p>
          <a:p>
            <a:pPr fontAlgn="base">
              <a:spcBef>
                <a:spcPct val="0"/>
              </a:spcBef>
              <a:spcAft>
                <a:spcPct val="0"/>
              </a:spcAft>
            </a:pPr>
            <a:r>
              <a:rPr lang="it-IT" altLang="zh-CN" b="1" i="1" dirty="0" smtClean="0">
                <a:solidFill>
                  <a:srgbClr val="000000"/>
                </a:solidFill>
                <a:latin typeface="Calibri" pitchFamily="34" charset="0"/>
              </a:rPr>
              <a:t>Jessica, daughter of Shylock				</a:t>
            </a:r>
          </a:p>
          <a:p>
            <a:pPr fontAlgn="base">
              <a:spcBef>
                <a:spcPct val="0"/>
              </a:spcBef>
              <a:spcAft>
                <a:spcPct val="0"/>
              </a:spcAft>
            </a:pPr>
            <a:r>
              <a:rPr lang="it-IT" altLang="zh-CN" b="1" i="1" dirty="0" smtClean="0">
                <a:solidFill>
                  <a:srgbClr val="000000"/>
                </a:solidFill>
                <a:latin typeface="Calibri" pitchFamily="34" charset="0"/>
              </a:rPr>
              <a:t>Tubal, a jew of Venice, Shylock’s friend 	Launcelot Gobbo, servant of Shylock</a:t>
            </a:r>
          </a:p>
          <a:p>
            <a:pPr fontAlgn="base">
              <a:spcBef>
                <a:spcPct val="0"/>
              </a:spcBef>
              <a:spcAft>
                <a:spcPct val="0"/>
              </a:spcAft>
            </a:pPr>
            <a:r>
              <a:rPr lang="it-IT" altLang="zh-CN" b="1" i="1" dirty="0" smtClean="0">
                <a:solidFill>
                  <a:srgbClr val="000000"/>
                </a:solidFill>
                <a:latin typeface="Calibri" pitchFamily="34" charset="0"/>
              </a:rPr>
              <a:t>Leonardo, servant of Bassanio		Old Gobbo, father of Launcelot</a:t>
            </a:r>
          </a:p>
        </p:txBody>
      </p:sp>
      <p:sp>
        <p:nvSpPr>
          <p:cNvPr id="10" name="Parentesi graffa chiusa 9"/>
          <p:cNvSpPr/>
          <p:nvPr/>
        </p:nvSpPr>
        <p:spPr>
          <a:xfrm>
            <a:off x="1187450" y="3933825"/>
            <a:ext cx="357188" cy="71437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solidFill>
                <a:srgbClr val="000000"/>
              </a:solidFill>
            </a:endParaRPr>
          </a:p>
        </p:txBody>
      </p:sp>
      <p:sp>
        <p:nvSpPr>
          <p:cNvPr id="11" name="Parentesi graffa chiusa 10"/>
          <p:cNvSpPr/>
          <p:nvPr/>
        </p:nvSpPr>
        <p:spPr>
          <a:xfrm>
            <a:off x="5867400" y="4941888"/>
            <a:ext cx="285750" cy="71437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solidFill>
                <a:srgbClr val="000000"/>
              </a:solidFill>
            </a:endParaRPr>
          </a:p>
        </p:txBody>
      </p:sp>
      <p:sp>
        <p:nvSpPr>
          <p:cNvPr id="13" name="Parentesi graffa chiusa 12"/>
          <p:cNvSpPr>
            <a:spLocks/>
          </p:cNvSpPr>
          <p:nvPr/>
        </p:nvSpPr>
        <p:spPr bwMode="auto">
          <a:xfrm>
            <a:off x="2700338" y="1412875"/>
            <a:ext cx="357187" cy="719138"/>
          </a:xfrm>
          <a:prstGeom prst="rightBrace">
            <a:avLst>
              <a:gd name="adj1" fmla="val 16778"/>
              <a:gd name="adj2" fmla="val 50000"/>
            </a:avLst>
          </a:prstGeom>
          <a:noFill/>
          <a:ln w="38100" algn="ctr">
            <a:solidFill>
              <a:schemeClr val="tx1"/>
            </a:solidFill>
            <a:round/>
            <a:headEnd/>
            <a:tailEnd/>
          </a:ln>
        </p:spPr>
        <p:txBody>
          <a:bodyPr anchor="ctr"/>
          <a:lstStyle/>
          <a:p>
            <a:pPr algn="ctr">
              <a:defRPr/>
            </a:pPr>
            <a:endParaRPr lang="it-IT" dirty="0">
              <a:solidFill>
                <a:srgbClr val="FFFFFF"/>
              </a:solidFill>
            </a:endParaRPr>
          </a:p>
        </p:txBody>
      </p:sp>
      <p:sp>
        <p:nvSpPr>
          <p:cNvPr id="14" name="CasellaDiTesto 13"/>
          <p:cNvSpPr txBox="1"/>
          <p:nvPr/>
        </p:nvSpPr>
        <p:spPr>
          <a:xfrm>
            <a:off x="214282" y="0"/>
            <a:ext cx="8715436" cy="830997"/>
          </a:xfrm>
          <a:prstGeom prst="rect">
            <a:avLst/>
          </a:prstGeom>
          <a:noFill/>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65100" prst="coolSlant"/>
          </a:sp3d>
        </p:spPr>
        <p:txBody>
          <a:bodyPr>
            <a:spAutoFit/>
          </a:bodyPr>
          <a:lstStyle/>
          <a:p>
            <a:pPr fontAlgn="base">
              <a:spcBef>
                <a:spcPct val="0"/>
              </a:spcBef>
              <a:spcAft>
                <a:spcPct val="0"/>
              </a:spcAft>
            </a:pPr>
            <a:r>
              <a:rPr lang="it-IT" altLang="zh-CN" sz="4800" b="1" smtClean="0">
                <a:solidFill>
                  <a:srgbClr val="000000"/>
                </a:solidFill>
                <a:latin typeface="Comic Sans MS" pitchFamily="66" charset="0"/>
              </a:rPr>
              <a:t>The characters in the play</a:t>
            </a:r>
            <a:r>
              <a:rPr lang="it-IT" altLang="zh-CN" sz="4800" b="1" smtClean="0">
                <a:solidFill>
                  <a:srgbClr val="808080"/>
                </a:solidFill>
                <a:latin typeface="Comic Sans MS" pitchFamily="66"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lgn="ctr"/>
            <a:r>
              <a:rPr lang="en-US" sz="4000" b="1" dirty="0" smtClean="0">
                <a:solidFill>
                  <a:srgbClr val="006600"/>
                </a:solidFill>
              </a:rPr>
              <a:t>Two World</a:t>
            </a:r>
            <a:endParaRPr lang="en-US" sz="4000" b="1" dirty="0">
              <a:solidFill>
                <a:srgbClr val="006600"/>
              </a:solidFill>
            </a:endParaRPr>
          </a:p>
        </p:txBody>
      </p:sp>
      <p:sp>
        <p:nvSpPr>
          <p:cNvPr id="39939" name="Rectangle 3"/>
          <p:cNvSpPr>
            <a:spLocks noGrp="1" noChangeArrowheads="1"/>
          </p:cNvSpPr>
          <p:nvPr>
            <p:ph sz="quarter" idx="1"/>
          </p:nvPr>
        </p:nvSpPr>
        <p:spPr>
          <a:xfrm>
            <a:off x="685800" y="1981200"/>
            <a:ext cx="4191000" cy="4114800"/>
          </a:xfrm>
        </p:spPr>
        <p:txBody>
          <a:bodyPr/>
          <a:lstStyle/>
          <a:p>
            <a:pPr>
              <a:buFontTx/>
              <a:buChar char="•"/>
            </a:pPr>
            <a:r>
              <a:rPr lang="en-US" sz="3200" b="1" dirty="0" smtClean="0">
                <a:solidFill>
                  <a:srgbClr val="006600"/>
                </a:solidFill>
              </a:rPr>
              <a:t>Venice</a:t>
            </a:r>
          </a:p>
          <a:p>
            <a:pPr lvl="1">
              <a:buFontTx/>
              <a:buChar char="•"/>
            </a:pPr>
            <a:r>
              <a:rPr lang="en-US" sz="2800" b="1" dirty="0" smtClean="0">
                <a:solidFill>
                  <a:srgbClr val="006600"/>
                </a:solidFill>
              </a:rPr>
              <a:t>Language of money, commerce</a:t>
            </a:r>
          </a:p>
          <a:p>
            <a:pPr lvl="1">
              <a:buFontTx/>
              <a:buChar char="•"/>
            </a:pPr>
            <a:r>
              <a:rPr lang="en-US" sz="2800" b="1" dirty="0" smtClean="0">
                <a:solidFill>
                  <a:srgbClr val="006600"/>
                </a:solidFill>
              </a:rPr>
              <a:t>Male friendship</a:t>
            </a:r>
          </a:p>
          <a:p>
            <a:pPr lvl="1">
              <a:buFontTx/>
              <a:buChar char="•"/>
            </a:pPr>
            <a:r>
              <a:rPr lang="en-US" sz="2800" b="1" dirty="0" smtClean="0"/>
              <a:t>Jus</a:t>
            </a:r>
            <a:r>
              <a:rPr lang="en-US" sz="2800" b="1" dirty="0" smtClean="0">
                <a:solidFill>
                  <a:srgbClr val="006600"/>
                </a:solidFill>
              </a:rPr>
              <a:t>tice / letter of law</a:t>
            </a:r>
            <a:endParaRPr lang="en-US" sz="2800" b="1" dirty="0">
              <a:solidFill>
                <a:srgbClr val="006600"/>
              </a:solidFill>
            </a:endParaRPr>
          </a:p>
        </p:txBody>
      </p:sp>
      <p:sp>
        <p:nvSpPr>
          <p:cNvPr id="39940" name="Rectangle 4"/>
          <p:cNvSpPr>
            <a:spLocks noGrp="1" noChangeArrowheads="1"/>
          </p:cNvSpPr>
          <p:nvPr>
            <p:ph sz="quarter" idx="2"/>
          </p:nvPr>
        </p:nvSpPr>
        <p:spPr>
          <a:xfrm>
            <a:off x="4648200" y="1981200"/>
            <a:ext cx="4038600" cy="4114800"/>
          </a:xfrm>
        </p:spPr>
        <p:txBody>
          <a:bodyPr/>
          <a:lstStyle/>
          <a:p>
            <a:pPr>
              <a:buFontTx/>
              <a:buChar char="•"/>
            </a:pPr>
            <a:r>
              <a:rPr lang="en-US" sz="3200" b="1" dirty="0" smtClean="0">
                <a:solidFill>
                  <a:srgbClr val="006600"/>
                </a:solidFill>
              </a:rPr>
              <a:t>Belmont</a:t>
            </a:r>
          </a:p>
          <a:p>
            <a:pPr lvl="1">
              <a:buFontTx/>
              <a:buChar char="•"/>
            </a:pPr>
            <a:r>
              <a:rPr lang="en-US" sz="2800" b="1" dirty="0" smtClean="0">
                <a:solidFill>
                  <a:srgbClr val="006600"/>
                </a:solidFill>
              </a:rPr>
              <a:t>Poetic language</a:t>
            </a:r>
          </a:p>
          <a:p>
            <a:pPr lvl="1">
              <a:buFontTx/>
              <a:buChar char="•"/>
            </a:pPr>
            <a:r>
              <a:rPr lang="en-US" sz="2800" b="1" dirty="0" smtClean="0">
                <a:solidFill>
                  <a:srgbClr val="006600"/>
                </a:solidFill>
              </a:rPr>
              <a:t>Love / marriage bonds</a:t>
            </a:r>
          </a:p>
          <a:p>
            <a:pPr lvl="1">
              <a:buFontTx/>
              <a:buChar char="•"/>
            </a:pPr>
            <a:r>
              <a:rPr lang="en-US" sz="2800" b="1" dirty="0" smtClean="0">
                <a:solidFill>
                  <a:srgbClr val="006600"/>
                </a:solidFill>
              </a:rPr>
              <a:t>Mercy / spirit of law</a:t>
            </a:r>
            <a:endParaRPr lang="en-US" sz="2800" b="1" dirty="0">
              <a:solidFill>
                <a:srgbClr val="0066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7467600" cy="1417638"/>
          </a:xfrm>
        </p:spPr>
        <p:txBody>
          <a:bodyPr>
            <a:normAutofit fontScale="90000"/>
          </a:bodyPr>
          <a:lstStyle/>
          <a:p>
            <a:pPr algn="ctr"/>
            <a:r>
              <a:rPr lang="en-US" sz="4800" dirty="0" smtClean="0"/>
              <a:t>Old Testament </a:t>
            </a:r>
            <a:r>
              <a:rPr lang="en-US" sz="4800" dirty="0" err="1" smtClean="0"/>
              <a:t>vs</a:t>
            </a:r>
            <a:r>
              <a:rPr lang="en-US" sz="4800" dirty="0" smtClean="0"/>
              <a:t> </a:t>
            </a:r>
            <a:r>
              <a:rPr lang="en-US" sz="4800" dirty="0"/>
              <a:t>New Testament</a:t>
            </a:r>
          </a:p>
        </p:txBody>
      </p:sp>
      <p:sp>
        <p:nvSpPr>
          <p:cNvPr id="44035" name="Rectangle 3"/>
          <p:cNvSpPr>
            <a:spLocks noGrp="1" noChangeArrowheads="1"/>
          </p:cNvSpPr>
          <p:nvPr>
            <p:ph sz="quarter" idx="1"/>
          </p:nvPr>
        </p:nvSpPr>
        <p:spPr/>
        <p:txBody>
          <a:bodyPr/>
          <a:lstStyle/>
          <a:p>
            <a:pPr>
              <a:buFontTx/>
              <a:buChar char="•"/>
            </a:pPr>
            <a:endParaRPr lang="en-US" dirty="0" smtClean="0"/>
          </a:p>
          <a:p>
            <a:pPr>
              <a:buFontTx/>
              <a:buChar char="•"/>
            </a:pPr>
            <a:r>
              <a:rPr lang="en-US" dirty="0" smtClean="0"/>
              <a:t>Judaism</a:t>
            </a:r>
            <a:endParaRPr lang="en-US" dirty="0"/>
          </a:p>
          <a:p>
            <a:pPr>
              <a:buFontTx/>
              <a:buChar char="•"/>
            </a:pPr>
            <a:r>
              <a:rPr lang="en-US" dirty="0"/>
              <a:t>Justice / Retribution</a:t>
            </a:r>
          </a:p>
          <a:p>
            <a:pPr>
              <a:buFontTx/>
              <a:buChar char="•"/>
            </a:pPr>
            <a:r>
              <a:rPr lang="en-US" dirty="0"/>
              <a:t>Letter of Law</a:t>
            </a:r>
          </a:p>
          <a:p>
            <a:pPr>
              <a:buFontTx/>
              <a:buChar char="•"/>
            </a:pPr>
            <a:r>
              <a:rPr lang="en-US" dirty="0" smtClean="0"/>
              <a:t>“A Daniel </a:t>
            </a:r>
            <a:r>
              <a:rPr lang="en-US" dirty="0"/>
              <a:t>come to </a:t>
            </a:r>
            <a:r>
              <a:rPr lang="en-US" dirty="0" smtClean="0"/>
              <a:t>judgment”</a:t>
            </a:r>
            <a:endParaRPr lang="en-US" dirty="0"/>
          </a:p>
        </p:txBody>
      </p:sp>
      <p:sp>
        <p:nvSpPr>
          <p:cNvPr id="44036" name="Rectangle 4"/>
          <p:cNvSpPr>
            <a:spLocks noGrp="1" noChangeArrowheads="1"/>
          </p:cNvSpPr>
          <p:nvPr>
            <p:ph sz="quarter" idx="2"/>
          </p:nvPr>
        </p:nvSpPr>
        <p:spPr/>
        <p:txBody>
          <a:bodyPr/>
          <a:lstStyle/>
          <a:p>
            <a:pPr>
              <a:buFontTx/>
              <a:buChar char="•"/>
            </a:pPr>
            <a:endParaRPr lang="en-US" dirty="0" smtClean="0"/>
          </a:p>
          <a:p>
            <a:pPr>
              <a:buFontTx/>
              <a:buChar char="•"/>
            </a:pPr>
            <a:r>
              <a:rPr lang="en-US" dirty="0" smtClean="0"/>
              <a:t>Christianity</a:t>
            </a:r>
            <a:endParaRPr lang="en-US" dirty="0"/>
          </a:p>
          <a:p>
            <a:pPr>
              <a:buFontTx/>
              <a:buChar char="•"/>
            </a:pPr>
            <a:r>
              <a:rPr lang="en-US" dirty="0"/>
              <a:t>Mercy / Forgiveness</a:t>
            </a:r>
          </a:p>
          <a:p>
            <a:pPr>
              <a:buFontTx/>
              <a:buChar char="•"/>
            </a:pPr>
            <a:r>
              <a:rPr lang="en-US" dirty="0"/>
              <a:t>Spirit of Law</a:t>
            </a:r>
          </a:p>
          <a:p>
            <a:pPr>
              <a:buFontTx/>
              <a:buChar char="•"/>
            </a:pPr>
            <a:r>
              <a:rPr lang="en-US" dirty="0"/>
              <a:t>“Quality of Mercy is not strained”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33CC">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PROMINENT-CHARACTERS</a:t>
            </a:r>
            <a:endParaRPr lang="en-IN" dirty="0"/>
          </a:p>
        </p:txBody>
      </p:sp>
      <p:sp>
        <p:nvSpPr>
          <p:cNvPr id="3" name="Content Placeholder 2"/>
          <p:cNvSpPr>
            <a:spLocks noGrp="1"/>
          </p:cNvSpPr>
          <p:nvPr>
            <p:ph sz="quarter" idx="1"/>
          </p:nvPr>
        </p:nvSpPr>
        <p:spPr>
          <a:xfrm>
            <a:off x="457200" y="1600200"/>
            <a:ext cx="8382000" cy="5257800"/>
          </a:xfrm>
          <a:blipFill>
            <a:blip r:embed="rId2" cstate="print"/>
            <a:stretch>
              <a:fillRect/>
            </a:stretch>
          </a:blipFill>
          <a:effectLst>
            <a:softEdge rad="127000"/>
          </a:effectLst>
        </p:spPr>
        <p:style>
          <a:lnRef idx="2">
            <a:schemeClr val="accent1"/>
          </a:lnRef>
          <a:fillRef idx="1">
            <a:schemeClr val="lt1"/>
          </a:fillRef>
          <a:effectRef idx="0">
            <a:schemeClr val="accent1"/>
          </a:effectRef>
          <a:fontRef idx="minor">
            <a:schemeClr val="dk1"/>
          </a:fontRef>
        </p:style>
        <p:txBody>
          <a:bodyPr/>
          <a:lstStyle/>
          <a:p>
            <a:pPr>
              <a:buNone/>
            </a:pPr>
            <a:r>
              <a:rPr lang="it-IT" altLang="zh-CN" dirty="0" smtClean="0">
                <a:latin typeface="Comic Sans MS" pitchFamily="66" charset="0"/>
              </a:rPr>
              <a:t>                        1.Shylock</a:t>
            </a:r>
          </a:p>
          <a:p>
            <a:pPr>
              <a:buNone/>
            </a:pPr>
            <a:r>
              <a:rPr lang="it-IT" altLang="zh-CN" sz="2000" b="1" dirty="0" smtClean="0">
                <a:effectLst>
                  <a:outerShdw blurRad="38100" dist="38100" dir="2700000" algn="tl">
                    <a:srgbClr val="C0C0C0"/>
                  </a:outerShdw>
                </a:effectLst>
                <a:latin typeface="Calibri" pitchFamily="34" charset="0"/>
              </a:rPr>
              <a:t>Who He is?</a:t>
            </a:r>
          </a:p>
          <a:p>
            <a:r>
              <a:rPr lang="en-US" sz="2400" b="1" i="1" dirty="0" smtClean="0">
                <a:latin typeface="Calibri" pitchFamily="34" charset="0"/>
              </a:rPr>
              <a:t>A successful Jewish moneylender who is much maligned over his religion and the practice of moneylenders such as himself of charging interest.</a:t>
            </a:r>
          </a:p>
          <a:p>
            <a:endParaRPr lang="it-IT" altLang="zh-CN" sz="2400" i="1" dirty="0" smtClean="0">
              <a:latin typeface="Calibri" pitchFamily="34" charset="0"/>
            </a:endParaRPr>
          </a:p>
          <a:p>
            <a:pPr fontAlgn="auto">
              <a:spcBef>
                <a:spcPts val="0"/>
              </a:spcBef>
              <a:spcAft>
                <a:spcPts val="0"/>
              </a:spcAft>
              <a:buNone/>
              <a:defRPr/>
            </a:pPr>
            <a:r>
              <a:rPr lang="it-IT" dirty="0" smtClean="0">
                <a:latin typeface="Comic Sans MS" pitchFamily="66" charset="0"/>
              </a:rPr>
              <a:t>What he does and what happens to him?</a:t>
            </a:r>
            <a:endParaRPr lang="it-IT" sz="1800" b="1" i="1" dirty="0">
              <a:effectLst>
                <a:glow rad="139700">
                  <a:schemeClr val="accent6">
                    <a:satMod val="175000"/>
                    <a:alpha val="40000"/>
                  </a:schemeClr>
                </a:glow>
              </a:effectLst>
              <a:latin typeface="+mn-lt"/>
              <a:ea typeface="+mn-ea"/>
              <a:cs typeface="+mn-cs"/>
            </a:endParaRPr>
          </a:p>
          <a:p>
            <a:pPr fontAlgn="auto">
              <a:spcBef>
                <a:spcPts val="0"/>
              </a:spcBef>
              <a:spcAft>
                <a:spcPts val="0"/>
              </a:spcAft>
              <a:defRPr/>
            </a:pPr>
            <a:r>
              <a:rPr lang="en-US" sz="2000" b="1" i="1" dirty="0">
                <a:latin typeface="Calibri" pitchFamily="34" charset="0"/>
                <a:cs typeface="Calibri" pitchFamily="34" charset="0"/>
              </a:rPr>
              <a:t>He lends the 3000 ducats Bassanio needs to court Portia and hopefully, pay off his debts to Antonio. There is however a catch; if the debt is not repaid, Antonio as security will forfeit one pound of his flesh. It is Shylock who is responsible for the immortal lines, "If you prick us, do we not bleed? if you tickle us, do we not laugh? if you poison us, do we not die? and if you wrong us, shall we not revenge?"</a:t>
            </a:r>
            <a:endParaRPr lang="it-IT" sz="2000" b="1" i="1" dirty="0">
              <a:latin typeface="Calibri" pitchFamily="34" charset="0"/>
              <a:cs typeface="Calibri" pitchFamily="34" charset="0"/>
            </a:endParaRPr>
          </a:p>
          <a:p>
            <a:pPr>
              <a:buNone/>
            </a:pP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93186" name="标题 1"/>
          <p:cNvSpPr>
            <a:spLocks noGrp="1"/>
          </p:cNvSpPr>
          <p:nvPr>
            <p:ph type="title" idx="4294967295"/>
          </p:nvPr>
        </p:nvSpPr>
        <p:spPr>
          <a:xfrm>
            <a:off x="0" y="274638"/>
            <a:ext cx="8229600" cy="1143000"/>
          </a:xfrm>
        </p:spPr>
        <p:txBody>
          <a:bodyPr/>
          <a:lstStyle/>
          <a:p>
            <a:r>
              <a:rPr lang="en-US" altLang="zh-CN"/>
              <a:t>Role </a:t>
            </a:r>
            <a:r>
              <a:rPr lang="zh-CN" altLang="en-US"/>
              <a:t>１</a:t>
            </a:r>
            <a:r>
              <a:rPr lang="en-US" altLang="zh-CN"/>
              <a:t>: Usurer/Miser</a:t>
            </a:r>
          </a:p>
        </p:txBody>
      </p:sp>
      <p:sp>
        <p:nvSpPr>
          <p:cNvPr id="93187" name="内容占位符 2"/>
          <p:cNvSpPr>
            <a:spLocks noGrp="1"/>
          </p:cNvSpPr>
          <p:nvPr>
            <p:ph idx="4294967295"/>
          </p:nvPr>
        </p:nvSpPr>
        <p:spPr>
          <a:xfrm>
            <a:off x="0" y="1600200"/>
            <a:ext cx="8229600" cy="4525963"/>
          </a:xfrm>
        </p:spPr>
        <p:txBody>
          <a:bodyPr/>
          <a:lstStyle/>
          <a:p>
            <a:r>
              <a:rPr lang="en-US" altLang="zh-CN"/>
              <a:t>Shylock is a </a:t>
            </a:r>
            <a:r>
              <a:rPr lang="en-US" altLang="zh-CN">
                <a:solidFill>
                  <a:srgbClr val="FF3399"/>
                </a:solidFill>
              </a:rPr>
              <a:t>greedy and heartless moneylender</a:t>
            </a:r>
            <a:r>
              <a:rPr lang="en-US" altLang="zh-CN"/>
              <a:t> who lends money to Christian. </a:t>
            </a:r>
          </a:p>
          <a:p>
            <a:r>
              <a:rPr lang="en-US" altLang="zh-CN"/>
              <a:t>He ill-treats his servant</a:t>
            </a:r>
          </a:p>
          <a:p>
            <a:r>
              <a:rPr lang="en-US" altLang="zh-CN"/>
              <a:t>He holds his daughter and ducats tightly.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94210" name="标题 1"/>
          <p:cNvSpPr>
            <a:spLocks noGrp="1"/>
          </p:cNvSpPr>
          <p:nvPr>
            <p:ph type="title" idx="4294967295"/>
          </p:nvPr>
        </p:nvSpPr>
        <p:spPr>
          <a:xfrm>
            <a:off x="0" y="274638"/>
            <a:ext cx="8229600" cy="1143000"/>
          </a:xfrm>
        </p:spPr>
        <p:txBody>
          <a:bodyPr/>
          <a:lstStyle/>
          <a:p>
            <a:r>
              <a:rPr lang="en-US" altLang="zh-CN"/>
              <a:t>Role </a:t>
            </a:r>
            <a:r>
              <a:rPr lang="zh-CN" altLang="en-US"/>
              <a:t>２</a:t>
            </a:r>
            <a:r>
              <a:rPr lang="en-US" altLang="zh-CN"/>
              <a:t>: Jew</a:t>
            </a:r>
          </a:p>
        </p:txBody>
      </p:sp>
      <p:sp>
        <p:nvSpPr>
          <p:cNvPr id="94211" name="内容占位符 2"/>
          <p:cNvSpPr>
            <a:spLocks noGrp="1"/>
          </p:cNvSpPr>
          <p:nvPr>
            <p:ph idx="4294967295"/>
          </p:nvPr>
        </p:nvSpPr>
        <p:spPr>
          <a:xfrm>
            <a:off x="0" y="1600200"/>
            <a:ext cx="8229600" cy="4525963"/>
          </a:xfrm>
        </p:spPr>
        <p:txBody>
          <a:bodyPr>
            <a:normAutofit fontScale="92500"/>
          </a:bodyPr>
          <a:lstStyle/>
          <a:p>
            <a:r>
              <a:rPr lang="en-US" altLang="zh-CN" sz="2000" dirty="0"/>
              <a:t>The “</a:t>
            </a:r>
            <a:r>
              <a:rPr lang="en-US" altLang="zh-CN" sz="2000" i="1" dirty="0">
                <a:solidFill>
                  <a:srgbClr val="FF3399"/>
                </a:solidFill>
              </a:rPr>
              <a:t>Humanity</a:t>
            </a:r>
            <a:r>
              <a:rPr lang="en-US" altLang="zh-CN" sz="2000" dirty="0"/>
              <a:t>” of Shylock has been proved many times. He is not merely a monster to </a:t>
            </a:r>
            <a:r>
              <a:rPr lang="en-US" altLang="zh-CN" sz="2000" dirty="0" smtClean="0"/>
              <a:t>revile</a:t>
            </a:r>
            <a:r>
              <a:rPr lang="zh-CN" altLang="en-US" sz="1600" dirty="0" smtClean="0"/>
              <a:t> </a:t>
            </a:r>
            <a:r>
              <a:rPr lang="en-US" altLang="zh-CN" sz="2000" dirty="0" smtClean="0"/>
              <a:t>and </a:t>
            </a:r>
            <a:r>
              <a:rPr lang="en-US" altLang="zh-CN" sz="2000" dirty="0"/>
              <a:t>curse; his viewpoint is fully given and can, on occasion, command the whole sympathy  of an audience.</a:t>
            </a:r>
          </a:p>
          <a:p>
            <a:r>
              <a:rPr lang="en-US" altLang="zh-CN" sz="2000" dirty="0"/>
              <a:t>The first full opportunity for this is his sarcastic dialogue with Antonio:</a:t>
            </a:r>
          </a:p>
          <a:p>
            <a:pPr>
              <a:buFontTx/>
              <a:buNone/>
            </a:pPr>
            <a:r>
              <a:rPr lang="en-US" altLang="zh-CN" sz="2000" dirty="0"/>
              <a:t>            should I bend low, and in a bondman’s key </a:t>
            </a:r>
          </a:p>
          <a:p>
            <a:pPr>
              <a:buFontTx/>
              <a:buNone/>
            </a:pPr>
            <a:r>
              <a:rPr lang="en-US" altLang="zh-CN" sz="2000" dirty="0"/>
              <a:t>             With bated breath, and </a:t>
            </a:r>
            <a:r>
              <a:rPr lang="en-US" altLang="zh-CN" sz="2000" dirty="0" err="1"/>
              <a:t>whisp’ring</a:t>
            </a:r>
            <a:r>
              <a:rPr lang="en-US" altLang="zh-CN" sz="2000" dirty="0"/>
              <a:t> humbleness</a:t>
            </a:r>
          </a:p>
          <a:p>
            <a:pPr>
              <a:buFontTx/>
              <a:buNone/>
            </a:pPr>
            <a:r>
              <a:rPr lang="en-US" altLang="zh-CN" sz="2000" dirty="0"/>
              <a:t>             Say this:</a:t>
            </a:r>
          </a:p>
          <a:p>
            <a:pPr>
              <a:buFontTx/>
              <a:buNone/>
            </a:pPr>
            <a:r>
              <a:rPr lang="en-US" altLang="zh-CN" sz="2000" dirty="0"/>
              <a:t>             “ Fair sir, you </a:t>
            </a:r>
            <a:r>
              <a:rPr lang="en-US" altLang="zh-CN" sz="2000" dirty="0" err="1"/>
              <a:t>spet</a:t>
            </a:r>
            <a:r>
              <a:rPr lang="en-US" altLang="zh-CN" sz="2000" dirty="0"/>
              <a:t> on me on Wednesday last,</a:t>
            </a:r>
          </a:p>
          <a:p>
            <a:pPr>
              <a:buFontTx/>
              <a:buNone/>
            </a:pPr>
            <a:r>
              <a:rPr lang="en-US" altLang="zh-CN" sz="2000" dirty="0"/>
              <a:t>             You </a:t>
            </a:r>
            <a:r>
              <a:rPr lang="en-US" altLang="zh-CN" sz="2000" dirty="0" err="1"/>
              <a:t>spurn’d</a:t>
            </a:r>
            <a:r>
              <a:rPr lang="en-US" altLang="zh-CN" sz="2000" dirty="0"/>
              <a:t> me a day, another time</a:t>
            </a:r>
          </a:p>
          <a:p>
            <a:pPr>
              <a:buFontTx/>
              <a:buNone/>
            </a:pPr>
            <a:r>
              <a:rPr lang="en-US" altLang="zh-CN" sz="2000" dirty="0"/>
              <a:t>             You </a:t>
            </a:r>
            <a:r>
              <a:rPr lang="en-US" altLang="zh-CN" sz="2000" dirty="0" err="1"/>
              <a:t>call’d</a:t>
            </a:r>
            <a:r>
              <a:rPr lang="en-US" altLang="zh-CN" sz="2000" dirty="0"/>
              <a:t> me dog: and for these courtesies</a:t>
            </a:r>
          </a:p>
          <a:p>
            <a:pPr>
              <a:buFontTx/>
              <a:buNone/>
            </a:pPr>
            <a:r>
              <a:rPr lang="en-US" altLang="zh-CN" sz="2000" dirty="0"/>
              <a:t>              I’ll lend you thus much moneys”?                                                                                       (Ⅰ. iii. II8-24)20’20’’</a:t>
            </a:r>
          </a:p>
          <a:p>
            <a:endParaRPr lang="en-US" altLang="zh-CN" sz="20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5234" name="标题 1"/>
          <p:cNvSpPr>
            <a:spLocks noGrp="1"/>
          </p:cNvSpPr>
          <p:nvPr>
            <p:ph type="title" idx="4294967295"/>
          </p:nvPr>
        </p:nvSpPr>
        <p:spPr>
          <a:xfrm>
            <a:off x="1295400" y="0"/>
            <a:ext cx="7848600" cy="1417638"/>
          </a:xfrm>
          <a:solidFill>
            <a:schemeClr val="bg1">
              <a:lumMod val="95000"/>
            </a:schemeClr>
          </a:solidFill>
        </p:spPr>
        <p:txBody>
          <a:bodyPr/>
          <a:lstStyle/>
          <a:p>
            <a:r>
              <a:rPr lang="en-US" altLang="zh-CN" dirty="0"/>
              <a:t>Role </a:t>
            </a:r>
            <a:r>
              <a:rPr lang="zh-CN" altLang="en-US" dirty="0"/>
              <a:t>２</a:t>
            </a:r>
            <a:r>
              <a:rPr lang="en-US" altLang="zh-CN" dirty="0"/>
              <a:t>: Jew</a:t>
            </a:r>
          </a:p>
        </p:txBody>
      </p:sp>
      <p:sp>
        <p:nvSpPr>
          <p:cNvPr id="95235" name="内容占位符 2"/>
          <p:cNvSpPr>
            <a:spLocks noGrp="1"/>
          </p:cNvSpPr>
          <p:nvPr>
            <p:ph idx="4294967295"/>
          </p:nvPr>
        </p:nvSpPr>
        <p:spPr>
          <a:xfrm>
            <a:off x="1905000" y="1600200"/>
            <a:ext cx="6324600" cy="4525963"/>
          </a:xfrm>
        </p:spPr>
        <p:txBody>
          <a:bodyPr>
            <a:normAutofit fontScale="92500" lnSpcReduction="20000"/>
          </a:bodyPr>
          <a:lstStyle/>
          <a:p>
            <a:r>
              <a:rPr lang="en-US" altLang="zh-CN" sz="2000" dirty="0"/>
              <a:t>The next full opportunity for Shylock to state his case is the speech:</a:t>
            </a:r>
          </a:p>
          <a:p>
            <a:pPr>
              <a:buFontTx/>
              <a:buNone/>
            </a:pPr>
            <a:r>
              <a:rPr lang="en-US" altLang="zh-CN" sz="2000" dirty="0"/>
              <a:t>     Hath not a Jew eyes?</a:t>
            </a:r>
          </a:p>
          <a:p>
            <a:pPr>
              <a:buFontTx/>
              <a:buNone/>
            </a:pPr>
            <a:r>
              <a:rPr lang="en-US" altLang="zh-CN" sz="2000" dirty="0"/>
              <a:t>     Hath not a Jew hands, organs, dimensions, senses, affections,      Passions? fed with the same food, hurt with the same weapons, </a:t>
            </a:r>
            <a:r>
              <a:rPr lang="en-US" altLang="zh-CN" sz="2000" dirty="0" smtClean="0"/>
              <a:t>Subject </a:t>
            </a:r>
            <a:r>
              <a:rPr lang="en-US" altLang="zh-CN" sz="2000" dirty="0"/>
              <a:t>to the same diseases, healed by the same means,</a:t>
            </a:r>
            <a:br>
              <a:rPr lang="en-US" altLang="zh-CN" sz="2000" dirty="0"/>
            </a:br>
            <a:r>
              <a:rPr lang="en-US" altLang="zh-CN" sz="2000" dirty="0"/>
              <a:t>Warmed and cooled by the same winter and summer, as</a:t>
            </a:r>
            <a:br>
              <a:rPr lang="en-US" altLang="zh-CN" sz="2000" dirty="0"/>
            </a:br>
            <a:r>
              <a:rPr lang="en-US" altLang="zh-CN" sz="2000" dirty="0"/>
              <a:t>A Christian is? If you prick us, do we not bleed?</a:t>
            </a:r>
            <a:br>
              <a:rPr lang="en-US" altLang="zh-CN" sz="2000" dirty="0"/>
            </a:br>
            <a:r>
              <a:rPr lang="en-US" altLang="zh-CN" sz="2000" dirty="0"/>
              <a:t>If you tickle us, do we not laugh? if you poison</a:t>
            </a:r>
            <a:br>
              <a:rPr lang="en-US" altLang="zh-CN" sz="2000" dirty="0"/>
            </a:br>
            <a:r>
              <a:rPr lang="en-US" altLang="zh-CN" sz="2000" dirty="0"/>
              <a:t>Us, do we not die? and if you wrong us, shall we not revenge?</a:t>
            </a:r>
          </a:p>
          <a:p>
            <a:pPr>
              <a:buFontTx/>
              <a:buNone/>
            </a:pPr>
            <a:r>
              <a:rPr lang="en-US" altLang="zh-CN" sz="2000" dirty="0"/>
              <a:t>      (III.  </a:t>
            </a:r>
            <a:r>
              <a:rPr lang="en-US" altLang="zh-CN" sz="2000" dirty="0" err="1"/>
              <a:t>i</a:t>
            </a:r>
            <a:r>
              <a:rPr lang="en-US" altLang="zh-CN" sz="2000" dirty="0"/>
              <a:t>.)52’40’’</a:t>
            </a:r>
          </a:p>
          <a:p>
            <a:pPr>
              <a:buFontTx/>
              <a:buNone/>
            </a:pPr>
            <a:r>
              <a:rPr lang="en-US" altLang="zh-CN" sz="2000" dirty="0"/>
              <a:t>    Here he claims a hearing on the grounds that he suffers as other men, and will take revenge like them.</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96258" name="标题 1"/>
          <p:cNvSpPr>
            <a:spLocks noGrp="1"/>
          </p:cNvSpPr>
          <p:nvPr>
            <p:ph type="title" idx="4294967295"/>
          </p:nvPr>
        </p:nvSpPr>
        <p:spPr>
          <a:xfrm>
            <a:off x="0" y="274638"/>
            <a:ext cx="8229600" cy="1143000"/>
          </a:xfrm>
        </p:spPr>
        <p:txBody>
          <a:bodyPr/>
          <a:lstStyle/>
          <a:p>
            <a:r>
              <a:rPr lang="en-US" altLang="zh-CN"/>
              <a:t>Role </a:t>
            </a:r>
            <a:r>
              <a:rPr lang="zh-CN" altLang="en-US"/>
              <a:t>２</a:t>
            </a:r>
            <a:r>
              <a:rPr lang="en-US" altLang="zh-CN"/>
              <a:t>: Jew</a:t>
            </a:r>
          </a:p>
        </p:txBody>
      </p:sp>
      <p:sp>
        <p:nvSpPr>
          <p:cNvPr id="96259" name="内容占位符 2"/>
          <p:cNvSpPr>
            <a:spLocks noGrp="1"/>
          </p:cNvSpPr>
          <p:nvPr>
            <p:ph idx="4294967295"/>
          </p:nvPr>
        </p:nvSpPr>
        <p:spPr>
          <a:xfrm>
            <a:off x="0" y="1600200"/>
            <a:ext cx="8229600" cy="4525963"/>
          </a:xfrm>
        </p:spPr>
        <p:txBody>
          <a:bodyPr/>
          <a:lstStyle/>
          <a:p>
            <a:r>
              <a:rPr lang="en-US" altLang="zh-CN" sz="2000" dirty="0"/>
              <a:t>So powerful has Shylock’s justification proved, that it is sometimes forgotten that a </a:t>
            </a:r>
            <a:r>
              <a:rPr lang="en-US" altLang="zh-CN" sz="2000" dirty="0" smtClean="0"/>
              <a:t>villain</a:t>
            </a:r>
            <a:r>
              <a:rPr lang="zh-CN" altLang="en-US" sz="1400" dirty="0" smtClean="0"/>
              <a:t> </a:t>
            </a:r>
            <a:r>
              <a:rPr lang="zh-CN" altLang="en-US" sz="2000" dirty="0" smtClean="0"/>
              <a:t> </a:t>
            </a:r>
            <a:r>
              <a:rPr lang="en-US" altLang="zh-CN" sz="2000" dirty="0"/>
              <a:t>is speaking. It has to be pointed out that “ What is commonly received as Shylock’s plea for tolerance is in reality his justification of an </a:t>
            </a:r>
            <a:r>
              <a:rPr lang="en-US" altLang="zh-CN" sz="2000" dirty="0">
                <a:solidFill>
                  <a:srgbClr val="FF3399"/>
                </a:solidFill>
              </a:rPr>
              <a:t>inhuman purpose</a:t>
            </a:r>
            <a:r>
              <a:rPr lang="en-US" altLang="zh-CN" sz="2000" dirty="0"/>
              <a:t>.”  Shakespeare has created in Shylock an outcast  who suffers and is driven to extremity in his suffering, but no matter how harshly the Christians treat him, he remains the Jew who intends to kill his enemy, </a:t>
            </a:r>
            <a:r>
              <a:rPr lang="en-US" altLang="zh-CN" sz="2000" dirty="0">
                <a:solidFill>
                  <a:srgbClr val="FF3399"/>
                </a:solidFill>
              </a:rPr>
              <a:t>a harsh , cynical, and ruthless villain. Whether his suffering forces him to be a villain, or whether his villainy causes him to suffer</a:t>
            </a:r>
            <a:r>
              <a:rPr lang="en-US" altLang="zh-CN" sz="2000" dirty="0"/>
              <a:t>, Shakespeare is not concerned to say. But there is a judgment: at the end of  the trial scene, Shylock ‘s designs are defeated and he has to accept </a:t>
            </a:r>
            <a:r>
              <a:rPr lang="en-US" altLang="zh-CN" sz="2000" dirty="0">
                <a:solidFill>
                  <a:srgbClr val="FF3399"/>
                </a:solidFill>
              </a:rPr>
              <a:t>conversion to Christianity</a:t>
            </a:r>
            <a:r>
              <a:rPr lang="en-US" altLang="zh-CN" sz="2000" dirty="0"/>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7282" name="标题 1"/>
          <p:cNvSpPr>
            <a:spLocks noGrp="1"/>
          </p:cNvSpPr>
          <p:nvPr>
            <p:ph type="title" idx="4294967295"/>
          </p:nvPr>
        </p:nvSpPr>
        <p:spPr>
          <a:xfrm>
            <a:off x="685800" y="228600"/>
            <a:ext cx="7543800" cy="1143000"/>
          </a:xfrm>
        </p:spPr>
        <p:txBody>
          <a:bodyPr/>
          <a:lstStyle/>
          <a:p>
            <a:r>
              <a:rPr lang="en-US" altLang="zh-CN" dirty="0" smtClean="0">
                <a:solidFill>
                  <a:schemeClr val="bg1"/>
                </a:solidFill>
              </a:rPr>
              <a:t>ole               </a:t>
            </a:r>
            <a:r>
              <a:rPr lang="en-US" altLang="zh-CN" dirty="0" smtClean="0"/>
              <a:t>3</a:t>
            </a:r>
            <a:r>
              <a:rPr lang="en-US" altLang="zh-CN" dirty="0"/>
              <a:t>: Father/Master</a:t>
            </a:r>
          </a:p>
        </p:txBody>
      </p:sp>
      <p:sp>
        <p:nvSpPr>
          <p:cNvPr id="97283" name="内容占位符 2"/>
          <p:cNvSpPr>
            <a:spLocks noGrp="1"/>
          </p:cNvSpPr>
          <p:nvPr>
            <p:ph idx="4294967295"/>
          </p:nvPr>
        </p:nvSpPr>
        <p:spPr>
          <a:xfrm>
            <a:off x="914400" y="2057400"/>
            <a:ext cx="7315200" cy="3844925"/>
          </a:xfrm>
        </p:spPr>
        <p:txBody>
          <a:bodyPr/>
          <a:lstStyle/>
          <a:p>
            <a:r>
              <a:rPr lang="en-US" altLang="zh-CN" dirty="0"/>
              <a:t>Besides being a Jew, he is also an </a:t>
            </a:r>
            <a:r>
              <a:rPr lang="en-US" altLang="zh-CN" dirty="0">
                <a:solidFill>
                  <a:srgbClr val="FF3399"/>
                </a:solidFill>
              </a:rPr>
              <a:t>old father with a young daughter</a:t>
            </a:r>
            <a:r>
              <a:rPr lang="en-US" altLang="zh-CN" dirty="0"/>
              <a:t> who escapes from him to escapes from him to marry the man she loves.</a:t>
            </a:r>
          </a:p>
          <a:p>
            <a:r>
              <a:rPr lang="en-US" altLang="zh-CN" dirty="0"/>
              <a:t>Shylock's function in this play is to be the obstacle, the man who </a:t>
            </a:r>
            <a:r>
              <a:rPr lang="en-US" altLang="zh-CN" dirty="0">
                <a:solidFill>
                  <a:srgbClr val="FF3399"/>
                </a:solidFill>
              </a:rPr>
              <a:t>stands in the way of the love stories</a:t>
            </a:r>
            <a:r>
              <a:rPr lang="en-US" altLang="zh-CN" dirty="0"/>
              <a:t>; such a man is a traditional figure in romantic comedies. </a:t>
            </a:r>
          </a:p>
          <a:p>
            <a:endParaRPr lang="en-US" altLang="zh-CN"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tile tx="0" ty="0" sx="100000" sy="100000" flip="none" algn="tl"/>
          </a:blipFill>
        </p:spPr>
        <p:txBody>
          <a:bodyPr/>
          <a:lstStyle/>
          <a:p>
            <a:r>
              <a:rPr lang="en-US" dirty="0" smtClean="0"/>
              <a:t>	</a:t>
            </a:r>
            <a:r>
              <a:rPr lang="en-US" b="1" dirty="0" smtClean="0">
                <a:solidFill>
                  <a:schemeClr val="tx1"/>
                </a:solidFill>
              </a:rPr>
              <a:t>Background of the play</a:t>
            </a:r>
            <a:endParaRPr lang="en-IN" b="1" dirty="0">
              <a:solidFill>
                <a:schemeClr val="tx1"/>
              </a:solidFill>
            </a:endParaRPr>
          </a:p>
        </p:txBody>
      </p:sp>
      <p:sp>
        <p:nvSpPr>
          <p:cNvPr id="3" name="Content Placeholder 2"/>
          <p:cNvSpPr>
            <a:spLocks noGrp="1"/>
          </p:cNvSpPr>
          <p:nvPr>
            <p:ph sz="quarter" idx="1"/>
          </p:nvPr>
        </p:nvSpPr>
        <p:spPr>
          <a:blipFill>
            <a:blip r:embed="rId3" cstate="print">
              <a:lum bright="-98000"/>
            </a:blip>
            <a:stretch>
              <a:fillRect/>
            </a:stretch>
          </a:blipFill>
        </p:spPr>
        <p:txBody>
          <a:bodyPr/>
          <a:lstStyle/>
          <a:p>
            <a:pPr>
              <a:lnSpc>
                <a:spcPct val="90000"/>
              </a:lnSpc>
            </a:pPr>
            <a:r>
              <a:rPr lang="en-US" sz="2800" dirty="0" smtClean="0">
                <a:solidFill>
                  <a:schemeClr val="bg1"/>
                </a:solidFill>
                <a:latin typeface="Cambria" pitchFamily="18" charset="0"/>
              </a:rPr>
              <a:t>Written some time around 1597</a:t>
            </a:r>
          </a:p>
          <a:p>
            <a:pPr>
              <a:lnSpc>
                <a:spcPct val="90000"/>
              </a:lnSpc>
            </a:pPr>
            <a:r>
              <a:rPr lang="en-US" sz="2800" dirty="0" smtClean="0">
                <a:solidFill>
                  <a:schemeClr val="bg1"/>
                </a:solidFill>
                <a:latin typeface="Cambria" pitchFamily="18" charset="0"/>
              </a:rPr>
              <a:t>Written as a romantic comedy since it is about love and ends happily</a:t>
            </a:r>
          </a:p>
          <a:p>
            <a:pPr>
              <a:lnSpc>
                <a:spcPct val="90000"/>
              </a:lnSpc>
            </a:pPr>
            <a:r>
              <a:rPr lang="en-US" sz="2800" dirty="0" smtClean="0">
                <a:solidFill>
                  <a:schemeClr val="bg1"/>
                </a:solidFill>
                <a:latin typeface="Cambria" pitchFamily="18" charset="0"/>
              </a:rPr>
              <a:t>Fuses many dramatic elements: romantic courtship, riddling love tests, eloping lovers, comic confusions, a gripping courtroom trial, and a seemingly harmonious final act</a:t>
            </a:r>
          </a:p>
          <a:p>
            <a:pPr>
              <a:lnSpc>
                <a:spcPct val="90000"/>
              </a:lnSpc>
            </a:pPr>
            <a:r>
              <a:rPr lang="en-US" sz="2800" dirty="0" smtClean="0">
                <a:solidFill>
                  <a:schemeClr val="bg1"/>
                </a:solidFill>
                <a:latin typeface="Cambria" pitchFamily="18" charset="0"/>
              </a:rPr>
              <a:t>At the core of the play is Shylock, the Jewish moneylender.  He only appears in five of the 20 scenes, but his presence dominates the play.</a:t>
            </a:r>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8306" name="内容占位符 2"/>
          <p:cNvSpPr>
            <a:spLocks noGrp="1"/>
          </p:cNvSpPr>
          <p:nvPr>
            <p:ph idx="4294967295"/>
          </p:nvPr>
        </p:nvSpPr>
        <p:spPr>
          <a:xfrm>
            <a:off x="2209800" y="1143000"/>
            <a:ext cx="4572000" cy="3733800"/>
          </a:xfrm>
        </p:spPr>
        <p:txBody>
          <a:bodyPr>
            <a:normAutofit fontScale="92500" lnSpcReduction="10000"/>
          </a:bodyPr>
          <a:lstStyle/>
          <a:p>
            <a:endParaRPr lang="en-US" altLang="zh-CN" dirty="0" smtClean="0"/>
          </a:p>
          <a:p>
            <a:endParaRPr lang="en-US" altLang="zh-CN" dirty="0" smtClean="0"/>
          </a:p>
          <a:p>
            <a:endParaRPr lang="en-US" altLang="zh-CN" dirty="0" smtClean="0"/>
          </a:p>
          <a:p>
            <a:endParaRPr lang="en-US" altLang="zh-CN" dirty="0" smtClean="0"/>
          </a:p>
          <a:p>
            <a:r>
              <a:rPr lang="en-US" altLang="zh-CN" sz="2600" dirty="0" smtClean="0">
                <a:latin typeface="Aharoni" pitchFamily="2" charset="-79"/>
                <a:cs typeface="Aharoni" pitchFamily="2" charset="-79"/>
              </a:rPr>
              <a:t>He </a:t>
            </a:r>
            <a:r>
              <a:rPr lang="en-US" altLang="zh-CN" sz="2600" dirty="0">
                <a:latin typeface="Aharoni" pitchFamily="2" charset="-79"/>
                <a:cs typeface="Aharoni" pitchFamily="2" charset="-79"/>
              </a:rPr>
              <a:t>is also a cruel master who refuses to allow his servant (</a:t>
            </a:r>
            <a:r>
              <a:rPr lang="it-IT" altLang="zh-CN" sz="2200" i="1" dirty="0">
                <a:latin typeface="Aharoni" pitchFamily="2" charset="-79"/>
                <a:cs typeface="Aharoni" pitchFamily="2" charset="-79"/>
              </a:rPr>
              <a:t>Launcelot Gobbo</a:t>
            </a:r>
            <a:r>
              <a:rPr lang="en-US" altLang="zh-CN" sz="2600" dirty="0">
                <a:latin typeface="Aharoni" pitchFamily="2" charset="-79"/>
                <a:cs typeface="Aharoni" pitchFamily="2" charset="-79"/>
              </a:rPr>
              <a:t>) being stuffed, which results in </a:t>
            </a:r>
            <a:r>
              <a:rPr lang="it-IT" altLang="zh-CN" sz="2600" dirty="0">
                <a:latin typeface="Aharoni" pitchFamily="2" charset="-79"/>
                <a:cs typeface="Aharoni" pitchFamily="2" charset="-79"/>
              </a:rPr>
              <a:t>Launcelot Gobbo’s betrayal</a:t>
            </a:r>
            <a:r>
              <a:rPr lang="it-IT" altLang="zh-CN" dirty="0">
                <a:latin typeface="Aharoni" pitchFamily="2" charset="-79"/>
                <a:cs typeface="Aharoni" pitchFamily="2" charset="-79"/>
              </a:rPr>
              <a:t>.</a:t>
            </a:r>
            <a:endParaRPr lang="en-US" altLang="zh-CN" dirty="0">
              <a:latin typeface="Aharoni" pitchFamily="2" charset="-79"/>
              <a:cs typeface="Aharoni" pitchFamily="2" charset="-79"/>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11266" name="Immagine 5" descr="duke_of_venice_sketch_sized.jpg"/>
          <p:cNvPicPr>
            <a:picLocks noChangeAspect="1"/>
          </p:cNvPicPr>
          <p:nvPr/>
        </p:nvPicPr>
        <p:blipFill>
          <a:blip r:embed="rId3" cstate="print"/>
          <a:srcRect/>
          <a:stretch>
            <a:fillRect/>
          </a:stretch>
        </p:blipFill>
        <p:spPr bwMode="auto">
          <a:xfrm>
            <a:off x="4643438" y="1000125"/>
            <a:ext cx="4500562" cy="5857875"/>
          </a:xfrm>
          <a:prstGeom prst="rect">
            <a:avLst/>
          </a:prstGeom>
          <a:noFill/>
          <a:ln w="9525">
            <a:noFill/>
            <a:miter lim="800000"/>
            <a:headEnd/>
            <a:tailEnd/>
          </a:ln>
        </p:spPr>
      </p:pic>
      <p:sp>
        <p:nvSpPr>
          <p:cNvPr id="9" name="CasellaDiTesto 8"/>
          <p:cNvSpPr txBox="1"/>
          <p:nvPr/>
        </p:nvSpPr>
        <p:spPr>
          <a:xfrm>
            <a:off x="214282" y="142852"/>
            <a:ext cx="8143932" cy="1015663"/>
          </a:xfrm>
          <a:prstGeom prst="rect">
            <a:avLst/>
          </a:prstGeom>
          <a:noFill/>
          <a:ln>
            <a:noFill/>
          </a:ln>
          <a:effectLst>
            <a:glow rad="228600">
              <a:schemeClr val="accent4">
                <a:satMod val="175000"/>
                <a:alpha val="40000"/>
              </a:schemeClr>
            </a:glow>
            <a:outerShdw blurRad="107950" dist="12700" dir="5400000" algn="ctr">
              <a:srgbClr val="000000"/>
            </a:outerShdw>
            <a:softEdge rad="635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fontAlgn="auto">
              <a:spcBef>
                <a:spcPts val="0"/>
              </a:spcBef>
              <a:spcAft>
                <a:spcPts val="0"/>
              </a:spcAft>
              <a:defRPr/>
            </a:pPr>
            <a:r>
              <a:rPr lang="it-IT"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a typeface="+mn-ea"/>
              </a:rPr>
              <a:t>Duke  of Venice</a:t>
            </a:r>
          </a:p>
        </p:txBody>
      </p:sp>
      <p:sp>
        <p:nvSpPr>
          <p:cNvPr id="12" name="CasellaDiTesto 11"/>
          <p:cNvSpPr txBox="1"/>
          <p:nvPr/>
        </p:nvSpPr>
        <p:spPr>
          <a:xfrm>
            <a:off x="142844" y="1643050"/>
            <a:ext cx="4500594" cy="1231106"/>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r>
              <a:rPr lang="it-IT" altLang="zh-CN" sz="2000" b="1" i="1" dirty="0">
                <a:latin typeface="Comic Sans MS" pitchFamily="66" charset="0"/>
              </a:rPr>
              <a:t>Who He is</a:t>
            </a:r>
          </a:p>
          <a:p>
            <a:r>
              <a:rPr lang="en-US" b="1" i="1" dirty="0">
                <a:latin typeface="Comic Sans MS" pitchFamily="66" charset="0"/>
              </a:rPr>
              <a:t>As judge over the court case between Shylock and Antonio, he has the power to pardon a death sentence</a:t>
            </a:r>
            <a:endParaRPr lang="it-IT" altLang="zh-CN" b="1" i="1" dirty="0">
              <a:latin typeface="Comic Sans MS" pitchFamily="66" charset="0"/>
            </a:endParaRPr>
          </a:p>
        </p:txBody>
      </p:sp>
      <p:sp>
        <p:nvSpPr>
          <p:cNvPr id="13" name="CasellaDiTesto 12"/>
          <p:cNvSpPr txBox="1"/>
          <p:nvPr/>
        </p:nvSpPr>
        <p:spPr>
          <a:xfrm>
            <a:off x="214282" y="3357562"/>
            <a:ext cx="4286280" cy="2554545"/>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r>
              <a:rPr lang="en-US" sz="2000" b="1" i="1" dirty="0">
                <a:solidFill>
                  <a:schemeClr val="tx1">
                    <a:lumMod val="95000"/>
                    <a:lumOff val="5000"/>
                  </a:schemeClr>
                </a:solidFill>
                <a:effectLst>
                  <a:innerShdw blurRad="63500" dist="50800" dir="16200000">
                    <a:schemeClr val="tx1">
                      <a:alpha val="50000"/>
                    </a:schemeClr>
                  </a:innerShdw>
                </a:effectLst>
                <a:latin typeface="Calibri" pitchFamily="34" charset="0"/>
                <a:cs typeface="Calibri" pitchFamily="34" charset="0"/>
              </a:rPr>
              <a:t>What He does and what happens to Him</a:t>
            </a:r>
          </a:p>
          <a:p>
            <a:r>
              <a:rPr lang="en-US" sz="2000" b="1" i="1" dirty="0">
                <a:solidFill>
                  <a:schemeClr val="tx1">
                    <a:lumMod val="95000"/>
                    <a:lumOff val="5000"/>
                  </a:schemeClr>
                </a:solidFill>
                <a:effectLst>
                  <a:innerShdw blurRad="63500" dist="50800" dir="16200000">
                    <a:schemeClr val="tx1">
                      <a:alpha val="50000"/>
                    </a:schemeClr>
                  </a:innerShdw>
                </a:effectLst>
                <a:latin typeface="Calibri" pitchFamily="34" charset="0"/>
                <a:cs typeface="Calibri" pitchFamily="34" charset="0"/>
              </a:rPr>
              <a:t>In the play, he is put in a difficult position by Shylock; he doesn't want Antonio to die, but to ignore Shylock's legal rights would be to place all of Venice in disrepute as a place to conduct business.</a:t>
            </a:r>
            <a:endParaRPr lang="it-IT" altLang="zh-CN" sz="2000" b="1" i="1" dirty="0">
              <a:solidFill>
                <a:schemeClr val="tx1">
                  <a:lumMod val="95000"/>
                  <a:lumOff val="5000"/>
                </a:schemeClr>
              </a:solidFill>
              <a:effectLst>
                <a:innerShdw blurRad="63500" dist="50800" dir="16200000">
                  <a:schemeClr val="tx1">
                    <a:alpha val="50000"/>
                  </a:schemeClr>
                </a:innerShdw>
              </a:effectLst>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3314" name="Immagine 6" descr="Immagine1.jpg"/>
          <p:cNvPicPr>
            <a:picLocks noChangeAspect="1"/>
          </p:cNvPicPr>
          <p:nvPr/>
        </p:nvPicPr>
        <p:blipFill>
          <a:blip r:embed="rId3" cstate="print"/>
          <a:srcRect l="10992" t="4504" r="11348" b="-3227"/>
          <a:stretch>
            <a:fillRect/>
          </a:stretch>
        </p:blipFill>
        <p:spPr bwMode="auto">
          <a:xfrm>
            <a:off x="0" y="1214438"/>
            <a:ext cx="3643313" cy="5643562"/>
          </a:xfrm>
          <a:prstGeom prst="rect">
            <a:avLst/>
          </a:prstGeom>
          <a:noFill/>
          <a:ln w="9525">
            <a:noFill/>
            <a:miter lim="800000"/>
            <a:headEnd/>
            <a:tailEnd/>
          </a:ln>
        </p:spPr>
      </p:pic>
      <p:sp>
        <p:nvSpPr>
          <p:cNvPr id="10" name="CasellaDiTesto 9"/>
          <p:cNvSpPr txBox="1"/>
          <p:nvPr/>
        </p:nvSpPr>
        <p:spPr>
          <a:xfrm>
            <a:off x="2209800" y="0"/>
            <a:ext cx="5429288" cy="101566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fontAlgn="auto">
              <a:spcBef>
                <a:spcPts val="0"/>
              </a:spcBef>
              <a:spcAft>
                <a:spcPts val="0"/>
              </a:spcAft>
              <a:defRPr/>
            </a:pPr>
            <a:r>
              <a:rPr lang="it-IT" sz="6000" b="1" dirty="0">
                <a:solidFill>
                  <a:schemeClr val="bg1"/>
                </a:solidFill>
                <a:latin typeface="Comic Sans MS" pitchFamily="66" charset="0"/>
                <a:ea typeface="+mn-ea"/>
              </a:rPr>
              <a:t>Antonio</a:t>
            </a:r>
          </a:p>
        </p:txBody>
      </p:sp>
      <p:sp>
        <p:nvSpPr>
          <p:cNvPr id="12" name="CasellaDiTesto 11"/>
          <p:cNvSpPr txBox="1"/>
          <p:nvPr/>
        </p:nvSpPr>
        <p:spPr>
          <a:xfrm>
            <a:off x="3857620" y="1214422"/>
            <a:ext cx="4714908" cy="193899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r>
              <a:rPr lang="it-IT" altLang="zh-CN" sz="2000" b="1" i="1" dirty="0">
                <a:latin typeface="Comic Sans MS" pitchFamily="66" charset="0"/>
              </a:rPr>
              <a:t>Who He is</a:t>
            </a:r>
          </a:p>
          <a:p>
            <a:r>
              <a:rPr lang="en-US" sz="2000" b="1" i="1" dirty="0">
                <a:solidFill>
                  <a:srgbClr val="376092"/>
                </a:solidFill>
                <a:latin typeface="Comic Sans MS" pitchFamily="66" charset="0"/>
              </a:rPr>
              <a:t>A Venetian merchant of considerable wealth, he makes his money from "ventures", or mercantile enterprises using his fleet of ships</a:t>
            </a:r>
            <a:r>
              <a:rPr lang="en-US" b="1" dirty="0">
                <a:solidFill>
                  <a:schemeClr val="bg1"/>
                </a:solidFill>
                <a:latin typeface="Calibri" pitchFamily="34" charset="0"/>
              </a:rPr>
              <a:t>.</a:t>
            </a:r>
            <a:endParaRPr lang="it-IT" altLang="zh-CN" b="1" dirty="0">
              <a:solidFill>
                <a:schemeClr val="bg1"/>
              </a:solidFill>
              <a:latin typeface="Calibri" pitchFamily="34" charset="0"/>
            </a:endParaRPr>
          </a:p>
        </p:txBody>
      </p:sp>
      <p:sp>
        <p:nvSpPr>
          <p:cNvPr id="13" name="CasellaDiTesto 12"/>
          <p:cNvSpPr txBox="1"/>
          <p:nvPr/>
        </p:nvSpPr>
        <p:spPr>
          <a:xfrm>
            <a:off x="3857620" y="3286124"/>
            <a:ext cx="4786346" cy="255454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r>
              <a:rPr lang="en-US" sz="2000" b="1" i="1" dirty="0">
                <a:latin typeface="Comic Sans MS" pitchFamily="66" charset="0"/>
              </a:rPr>
              <a:t>What He does and what happens to Him</a:t>
            </a:r>
          </a:p>
          <a:p>
            <a:r>
              <a:rPr lang="en-US" sz="2000" b="1" i="1" dirty="0">
                <a:solidFill>
                  <a:srgbClr val="376092"/>
                </a:solidFill>
                <a:latin typeface="Comic Sans MS" pitchFamily="66" charset="0"/>
              </a:rPr>
              <a:t>Much liked by his friends, </a:t>
            </a:r>
            <a:r>
              <a:rPr lang="en-US" sz="2000" b="1" i="1" dirty="0" err="1">
                <a:solidFill>
                  <a:srgbClr val="376092"/>
                </a:solidFill>
                <a:latin typeface="Comic Sans MS" pitchFamily="66" charset="0"/>
              </a:rPr>
              <a:t>Salanio</a:t>
            </a:r>
            <a:r>
              <a:rPr lang="en-US" sz="2000" b="1" i="1" dirty="0">
                <a:solidFill>
                  <a:srgbClr val="376092"/>
                </a:solidFill>
                <a:latin typeface="Comic Sans MS" pitchFamily="66" charset="0"/>
              </a:rPr>
              <a:t>, </a:t>
            </a:r>
            <a:r>
              <a:rPr lang="en-US" sz="2000" b="1" i="1" dirty="0" err="1">
                <a:solidFill>
                  <a:srgbClr val="376092"/>
                </a:solidFill>
                <a:latin typeface="Comic Sans MS" pitchFamily="66" charset="0"/>
              </a:rPr>
              <a:t>Gratiano</a:t>
            </a:r>
            <a:r>
              <a:rPr lang="en-US" sz="2000" b="1" i="1" dirty="0">
                <a:solidFill>
                  <a:srgbClr val="376092"/>
                </a:solidFill>
                <a:latin typeface="Comic Sans MS" pitchFamily="66" charset="0"/>
              </a:rPr>
              <a:t> and </a:t>
            </a:r>
            <a:r>
              <a:rPr lang="en-US" sz="2000" b="1" i="1" dirty="0" err="1">
                <a:solidFill>
                  <a:srgbClr val="376092"/>
                </a:solidFill>
                <a:latin typeface="Comic Sans MS" pitchFamily="66" charset="0"/>
              </a:rPr>
              <a:t>Salarino</a:t>
            </a:r>
            <a:r>
              <a:rPr lang="en-US" sz="2000" b="1" i="1" dirty="0">
                <a:solidFill>
                  <a:srgbClr val="376092"/>
                </a:solidFill>
                <a:latin typeface="Comic Sans MS" pitchFamily="66" charset="0"/>
              </a:rPr>
              <a:t>, Antonio is owed money by his friend Bassanio. The title of this play is considered to be derived from this character as well as the character of Shylock.</a:t>
            </a:r>
          </a:p>
        </p:txBody>
      </p:sp>
      <p:sp>
        <p:nvSpPr>
          <p:cNvPr id="13324" name="Text Box 12"/>
          <p:cNvSpPr txBox="1">
            <a:spLocks noChangeArrowheads="1"/>
          </p:cNvSpPr>
          <p:nvPr/>
        </p:nvSpPr>
        <p:spPr bwMode="auto">
          <a:xfrm>
            <a:off x="0" y="0"/>
            <a:ext cx="1752600" cy="1752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US" altLang="zh-CN" b="1" dirty="0">
                <a:solidFill>
                  <a:schemeClr val="accent2">
                    <a:lumMod val="75000"/>
                  </a:schemeClr>
                </a:solidFill>
              </a:rPr>
              <a:t>Key words:</a:t>
            </a:r>
          </a:p>
          <a:p>
            <a:r>
              <a:rPr lang="it-IT" altLang="zh-CN" b="1" dirty="0">
                <a:solidFill>
                  <a:schemeClr val="accent2">
                    <a:lumMod val="75000"/>
                  </a:schemeClr>
                </a:solidFill>
              </a:rPr>
              <a:t>generous </a:t>
            </a:r>
          </a:p>
          <a:p>
            <a:r>
              <a:rPr lang="it-IT" altLang="zh-CN" b="1" dirty="0">
                <a:solidFill>
                  <a:schemeClr val="accent2">
                    <a:lumMod val="75000"/>
                  </a:schemeClr>
                </a:solidFill>
              </a:rPr>
              <a:t>noble</a:t>
            </a:r>
          </a:p>
          <a:p>
            <a:r>
              <a:rPr lang="it-IT" altLang="zh-CN" b="1" dirty="0">
                <a:solidFill>
                  <a:schemeClr val="accent2">
                    <a:lumMod val="75000"/>
                  </a:schemeClr>
                </a:solidFill>
              </a:rPr>
              <a:t>warm-hearted</a:t>
            </a:r>
          </a:p>
          <a:p>
            <a:r>
              <a:rPr lang="it-IT" altLang="zh-CN" b="1" dirty="0">
                <a:solidFill>
                  <a:schemeClr val="accent2">
                    <a:lumMod val="75000"/>
                  </a:schemeClr>
                </a:solidFill>
              </a:rPr>
              <a:t> kind </a:t>
            </a:r>
          </a:p>
          <a:p>
            <a:r>
              <a:rPr lang="it-IT" altLang="zh-CN" b="1" dirty="0">
                <a:solidFill>
                  <a:schemeClr val="accent2">
                    <a:lumMod val="75000"/>
                  </a:schemeClr>
                </a:solidFill>
              </a:rPr>
              <a:t> upright</a:t>
            </a:r>
            <a:endParaRPr lang="en-US" altLang="zh-CN" b="1" dirty="0">
              <a:solidFill>
                <a:schemeClr val="accent2">
                  <a:lumMod val="75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8"/>
          <p:cNvSpPr txBox="1">
            <a:spLocks noChangeArrowheads="1"/>
          </p:cNvSpPr>
          <p:nvPr/>
        </p:nvSpPr>
        <p:spPr bwMode="auto">
          <a:xfrm>
            <a:off x="2071688" y="0"/>
            <a:ext cx="4714875" cy="1200150"/>
          </a:xfrm>
          <a:prstGeom prst="rect">
            <a:avLst/>
          </a:prstGeom>
          <a:noFill/>
          <a:ln w="9525">
            <a:noFill/>
            <a:miter lim="800000"/>
            <a:headEnd/>
            <a:tailEnd/>
          </a:ln>
        </p:spPr>
        <p:txBody>
          <a:bodyPr>
            <a:spAutoFit/>
          </a:bodyPr>
          <a:lstStyle/>
          <a:p>
            <a:pPr algn="ctr"/>
            <a:r>
              <a:rPr lang="it-IT" altLang="zh-CN" sz="7200" b="1" i="1">
                <a:solidFill>
                  <a:schemeClr val="bg1"/>
                </a:solidFill>
                <a:latin typeface="Comic Sans MS" pitchFamily="66" charset="0"/>
              </a:rPr>
              <a:t>Portia</a:t>
            </a:r>
          </a:p>
        </p:txBody>
      </p:sp>
      <p:pic>
        <p:nvPicPr>
          <p:cNvPr id="17411" name="Immagine 5" descr="402px-Portia_-_Henry_Woods.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7412" name="CasellaDiTesto 6"/>
          <p:cNvSpPr txBox="1">
            <a:spLocks noChangeArrowheads="1"/>
          </p:cNvSpPr>
          <p:nvPr/>
        </p:nvSpPr>
        <p:spPr bwMode="auto">
          <a:xfrm>
            <a:off x="1828800" y="0"/>
            <a:ext cx="4929188" cy="1200150"/>
          </a:xfrm>
          <a:prstGeom prst="rect">
            <a:avLst/>
          </a:prstGeom>
          <a:noFill/>
          <a:ln w="9525">
            <a:noFill/>
            <a:miter lim="800000"/>
            <a:headEnd/>
            <a:tailEnd/>
          </a:ln>
        </p:spPr>
        <p:txBody>
          <a:bodyPr>
            <a:spAutoFit/>
          </a:bodyPr>
          <a:lstStyle/>
          <a:p>
            <a:pPr algn="ctr"/>
            <a:r>
              <a:rPr lang="it-IT" altLang="zh-CN" sz="7200" b="1" i="1" dirty="0" smtClean="0">
                <a:latin typeface="Comic Sans MS" pitchFamily="66" charset="0"/>
              </a:rPr>
              <a:t>Portia</a:t>
            </a:r>
            <a:endParaRPr lang="it-IT" altLang="zh-CN" sz="7200" b="1" i="1" dirty="0">
              <a:latin typeface="Comic Sans MS" pitchFamily="66" charset="0"/>
            </a:endParaRPr>
          </a:p>
        </p:txBody>
      </p:sp>
      <p:sp>
        <p:nvSpPr>
          <p:cNvPr id="17413" name="CasellaDiTesto 11"/>
          <p:cNvSpPr txBox="1">
            <a:spLocks noChangeArrowheads="1"/>
          </p:cNvSpPr>
          <p:nvPr/>
        </p:nvSpPr>
        <p:spPr bwMode="auto">
          <a:xfrm>
            <a:off x="5791200" y="0"/>
            <a:ext cx="3352800" cy="4093428"/>
          </a:xfrm>
          <a:prstGeom prst="rect">
            <a:avLst/>
          </a:prstGeom>
          <a:solidFill>
            <a:schemeClr val="bg2">
              <a:lumMod val="75000"/>
            </a:schemeClr>
          </a:solidFill>
          <a:ln w="9525">
            <a:noFill/>
            <a:miter lim="800000"/>
            <a:headEnd/>
            <a:tailEnd/>
          </a:ln>
        </p:spPr>
        <p:txBody>
          <a:bodyPr wrap="square">
            <a:spAutoFit/>
          </a:bodyPr>
          <a:lstStyle/>
          <a:p>
            <a:r>
              <a:rPr lang="it-IT" altLang="zh-CN" sz="2000" b="1" i="1" dirty="0">
                <a:latin typeface="Comic Sans MS" pitchFamily="66" charset="0"/>
              </a:rPr>
              <a:t>Who She is</a:t>
            </a:r>
          </a:p>
          <a:p>
            <a:r>
              <a:rPr lang="en-US" sz="2000" dirty="0">
                <a:latin typeface="Comic Sans MS" pitchFamily="66" charset="0"/>
              </a:rPr>
              <a:t>The heroine of this play, Portia is a wealthy and beautiful woman who is desired by many, so much so that her father has devised an ingenious test all suitors must perform to win her hand in marriage</a:t>
            </a:r>
            <a:r>
              <a:rPr lang="en-US" sz="2000" b="1" i="1" dirty="0">
                <a:latin typeface="Comic Sans MS" pitchFamily="66" charset="0"/>
              </a:rPr>
              <a:t> </a:t>
            </a:r>
            <a:r>
              <a:rPr lang="en-US" sz="2000" b="1" i="1" dirty="0"/>
              <a:t>This consists of a suitor choosing one of three </a:t>
            </a:r>
            <a:r>
              <a:rPr lang="en-US" sz="2000" b="1" i="1" dirty="0" smtClean="0"/>
              <a:t>casket </a:t>
            </a:r>
            <a:r>
              <a:rPr lang="en-US" sz="2000" b="1" i="1" dirty="0"/>
              <a:t>in which her portrait lies.</a:t>
            </a:r>
            <a:endParaRPr lang="it-IT" altLang="zh-CN" sz="2000" b="1" i="1" dirty="0">
              <a:latin typeface="Comic Sans MS" pitchFamily="66" charset="0"/>
            </a:endParaRPr>
          </a:p>
        </p:txBody>
      </p:sp>
      <p:sp>
        <p:nvSpPr>
          <p:cNvPr id="17414" name="CasellaDiTesto 12"/>
          <p:cNvSpPr txBox="1">
            <a:spLocks noChangeArrowheads="1"/>
          </p:cNvSpPr>
          <p:nvPr/>
        </p:nvSpPr>
        <p:spPr bwMode="auto">
          <a:xfrm>
            <a:off x="4535488" y="4724400"/>
            <a:ext cx="4500562" cy="1938992"/>
          </a:xfrm>
          <a:prstGeom prst="rect">
            <a:avLst/>
          </a:prstGeom>
          <a:solidFill>
            <a:schemeClr val="bg2">
              <a:lumMod val="90000"/>
            </a:schemeClr>
          </a:solidFill>
          <a:ln w="9525">
            <a:noFill/>
            <a:miter lim="800000"/>
            <a:headEnd/>
            <a:tailEnd/>
          </a:ln>
        </p:spPr>
        <p:txBody>
          <a:bodyPr>
            <a:spAutoFit/>
          </a:bodyPr>
          <a:lstStyle/>
          <a:p>
            <a:r>
              <a:rPr lang="it-IT" altLang="zh-CN" sz="2000" b="1" i="1" dirty="0">
                <a:latin typeface="Comic Sans MS" pitchFamily="66" charset="0"/>
              </a:rPr>
              <a:t>What She does and what happens to Her</a:t>
            </a:r>
          </a:p>
          <a:p>
            <a:r>
              <a:rPr lang="en-US" sz="2000" dirty="0">
                <a:latin typeface="Comic Sans MS" pitchFamily="66" charset="0"/>
              </a:rPr>
              <a:t>Far from being merely beautiful, Portia also possesses a sharp mind, one, which saves Antonio from doom at the hands of Shylock.</a:t>
            </a:r>
            <a:endParaRPr lang="it-IT" altLang="zh-CN" sz="2000" dirty="0">
              <a:latin typeface="Comic Sans MS" pitchFamily="66" charset="0"/>
            </a:endParaRPr>
          </a:p>
        </p:txBody>
      </p:sp>
      <p:sp>
        <p:nvSpPr>
          <p:cNvPr id="17415" name="Text Box 7"/>
          <p:cNvSpPr txBox="1">
            <a:spLocks noChangeArrowheads="1"/>
          </p:cNvSpPr>
          <p:nvPr/>
        </p:nvSpPr>
        <p:spPr bwMode="auto">
          <a:xfrm>
            <a:off x="0" y="0"/>
            <a:ext cx="2808288" cy="2959100"/>
          </a:xfrm>
          <a:prstGeom prst="rect">
            <a:avLst/>
          </a:prstGeom>
          <a:noFill/>
          <a:ln w="9525">
            <a:noFill/>
            <a:miter lim="800000"/>
            <a:headEnd/>
            <a:tailEnd/>
          </a:ln>
          <a:effectLst/>
        </p:spPr>
        <p:txBody>
          <a:bodyPr>
            <a:spAutoFit/>
          </a:bodyPr>
          <a:lstStyle/>
          <a:p>
            <a:pPr>
              <a:lnSpc>
                <a:spcPct val="90000"/>
              </a:lnSpc>
              <a:spcBef>
                <a:spcPct val="50000"/>
              </a:spcBef>
            </a:pPr>
            <a:r>
              <a:rPr lang="it-IT" altLang="zh-CN" sz="2000" b="1" dirty="0">
                <a:solidFill>
                  <a:schemeClr val="accent2">
                    <a:lumMod val="75000"/>
                  </a:schemeClr>
                </a:solidFill>
                <a:effectLst>
                  <a:outerShdw blurRad="38100" dist="38100" dir="2700000" algn="tl">
                    <a:srgbClr val="000000">
                      <a:alpha val="43137"/>
                    </a:srgbClr>
                  </a:outerShdw>
                </a:effectLst>
              </a:rPr>
              <a:t>Key Words:</a:t>
            </a:r>
          </a:p>
          <a:p>
            <a:pPr>
              <a:lnSpc>
                <a:spcPct val="90000"/>
              </a:lnSpc>
              <a:spcBef>
                <a:spcPct val="50000"/>
              </a:spcBef>
            </a:pPr>
            <a:r>
              <a:rPr lang="it-IT" altLang="zh-CN" sz="2000" b="1" dirty="0">
                <a:solidFill>
                  <a:schemeClr val="accent2">
                    <a:lumMod val="75000"/>
                  </a:schemeClr>
                </a:solidFill>
                <a:effectLst>
                  <a:outerShdw blurRad="38100" dist="38100" dir="2700000" algn="tl">
                    <a:srgbClr val="000000">
                      <a:alpha val="43137"/>
                    </a:srgbClr>
                  </a:outerShdw>
                </a:effectLst>
              </a:rPr>
              <a:t>Keen-witted</a:t>
            </a:r>
          </a:p>
          <a:p>
            <a:pPr>
              <a:lnSpc>
                <a:spcPct val="90000"/>
              </a:lnSpc>
              <a:spcBef>
                <a:spcPct val="50000"/>
              </a:spcBef>
            </a:pPr>
            <a:r>
              <a:rPr lang="it-IT" altLang="zh-CN" sz="2000" b="1" dirty="0">
                <a:solidFill>
                  <a:schemeClr val="accent2">
                    <a:lumMod val="75000"/>
                  </a:schemeClr>
                </a:solidFill>
                <a:effectLst>
                  <a:outerShdw blurRad="38100" dist="38100" dir="2700000" algn="tl">
                    <a:srgbClr val="000000">
                      <a:alpha val="43137"/>
                    </a:srgbClr>
                  </a:outerShdw>
                </a:effectLst>
              </a:rPr>
              <a:t>intelligent </a:t>
            </a:r>
          </a:p>
          <a:p>
            <a:pPr>
              <a:lnSpc>
                <a:spcPct val="90000"/>
              </a:lnSpc>
              <a:spcBef>
                <a:spcPct val="50000"/>
              </a:spcBef>
            </a:pPr>
            <a:r>
              <a:rPr lang="it-IT" altLang="zh-CN" sz="2000" b="1" dirty="0">
                <a:solidFill>
                  <a:schemeClr val="accent2">
                    <a:lumMod val="75000"/>
                  </a:schemeClr>
                </a:solidFill>
                <a:effectLst>
                  <a:outerShdw blurRad="38100" dist="38100" dir="2700000" algn="tl">
                    <a:srgbClr val="000000">
                      <a:alpha val="43137"/>
                    </a:srgbClr>
                  </a:outerShdw>
                </a:effectLst>
              </a:rPr>
              <a:t>brave </a:t>
            </a:r>
          </a:p>
          <a:p>
            <a:pPr>
              <a:lnSpc>
                <a:spcPct val="90000"/>
              </a:lnSpc>
              <a:spcBef>
                <a:spcPct val="50000"/>
              </a:spcBef>
            </a:pPr>
            <a:r>
              <a:rPr lang="it-IT" altLang="zh-CN" sz="2000" b="1" dirty="0">
                <a:solidFill>
                  <a:schemeClr val="accent2">
                    <a:lumMod val="75000"/>
                  </a:schemeClr>
                </a:solidFill>
                <a:effectLst>
                  <a:outerShdw blurRad="38100" dist="38100" dir="2700000" algn="tl">
                    <a:srgbClr val="000000">
                      <a:alpha val="43137"/>
                    </a:srgbClr>
                  </a:outerShdw>
                </a:effectLst>
              </a:rPr>
              <a:t>merciful</a:t>
            </a:r>
          </a:p>
          <a:p>
            <a:pPr>
              <a:lnSpc>
                <a:spcPct val="90000"/>
              </a:lnSpc>
              <a:spcBef>
                <a:spcPct val="50000"/>
              </a:spcBef>
            </a:pPr>
            <a:r>
              <a:rPr lang="it-IT" altLang="zh-CN" sz="2000" b="1" dirty="0">
                <a:solidFill>
                  <a:schemeClr val="accent2">
                    <a:lumMod val="75000"/>
                  </a:schemeClr>
                </a:solidFill>
                <a:effectLst>
                  <a:outerShdw blurRad="38100" dist="38100" dir="2700000" algn="tl">
                    <a:srgbClr val="000000">
                      <a:alpha val="43137"/>
                    </a:srgbClr>
                  </a:outerShdw>
                </a:effectLst>
              </a:rPr>
              <a:t>well-educated</a:t>
            </a:r>
          </a:p>
          <a:p>
            <a:pPr>
              <a:spcBef>
                <a:spcPct val="50000"/>
              </a:spcBef>
            </a:pPr>
            <a:endParaRPr lang="en-US" altLang="zh-CN" sz="2000"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47408"/>
            </a:gs>
            <a:gs pos="0">
              <a:srgbClr val="A47408"/>
            </a:gs>
            <a:gs pos="13000">
              <a:srgbClr val="BD922A"/>
            </a:gs>
            <a:gs pos="21001">
              <a:srgbClr val="BD922A"/>
            </a:gs>
            <a:gs pos="63000">
              <a:srgbClr val="FBE4AE"/>
            </a:gs>
            <a:gs pos="67000">
              <a:srgbClr val="BD922A"/>
            </a:gs>
            <a:gs pos="69000">
              <a:srgbClr val="835E17"/>
            </a:gs>
            <a:gs pos="82001">
              <a:srgbClr val="A28949"/>
            </a:gs>
            <a:gs pos="100000">
              <a:srgbClr val="FAE3B7"/>
            </a:gs>
          </a:gsLst>
          <a:lin ang="18000000" scaled="0"/>
          <a:tileRect/>
        </a:gradFill>
        <a:effectLst/>
      </p:bgPr>
    </p:bg>
    <p:spTree>
      <p:nvGrpSpPr>
        <p:cNvPr id="1" name=""/>
        <p:cNvGrpSpPr/>
        <p:nvPr/>
      </p:nvGrpSpPr>
      <p:grpSpPr>
        <a:xfrm>
          <a:off x="0" y="0"/>
          <a:ext cx="0" cy="0"/>
          <a:chOff x="0" y="0"/>
          <a:chExt cx="0" cy="0"/>
        </a:xfrm>
      </p:grpSpPr>
      <p:sp>
        <p:nvSpPr>
          <p:cNvPr id="99330" name="内容占位符 2"/>
          <p:cNvSpPr>
            <a:spLocks noGrp="1"/>
          </p:cNvSpPr>
          <p:nvPr>
            <p:ph idx="4294967295"/>
          </p:nvPr>
        </p:nvSpPr>
        <p:spPr>
          <a:xfrm>
            <a:off x="0" y="0"/>
            <a:ext cx="9144000" cy="6858000"/>
          </a:xfrm>
          <a:solidFill>
            <a:srgbClr val="92D050"/>
          </a:solidFill>
        </p:spPr>
        <p:txBody>
          <a:bodyPr>
            <a:normAutofit/>
          </a:bodyPr>
          <a:lstStyle/>
          <a:p>
            <a:endParaRPr lang="en-US" altLang="zh-CN" sz="2800" b="1" dirty="0" smtClean="0"/>
          </a:p>
          <a:p>
            <a:r>
              <a:rPr lang="en-US" altLang="zh-CN" sz="2800" b="1" dirty="0" smtClean="0"/>
              <a:t>Quick-witted</a:t>
            </a:r>
            <a:r>
              <a:rPr lang="en-US" altLang="zh-CN" sz="2800" b="1" dirty="0"/>
              <a:t>, wealthy, and beautiful, Portia embodies the virtues that are typical of Shakespeare’s heroines—it is no surprise that she emerges as the </a:t>
            </a:r>
            <a:r>
              <a:rPr lang="en-US" altLang="zh-CN" sz="2800" b="1" dirty="0" smtClean="0"/>
              <a:t>antidote to </a:t>
            </a:r>
            <a:r>
              <a:rPr lang="en-US" altLang="zh-CN" sz="2800" b="1" dirty="0"/>
              <a:t>Shylock’s </a:t>
            </a:r>
            <a:r>
              <a:rPr lang="en-US" altLang="zh-CN" sz="2800" b="1" dirty="0" smtClean="0"/>
              <a:t>malice. </a:t>
            </a:r>
            <a:endParaRPr lang="en-US" altLang="zh-CN" sz="2800" b="1" dirty="0"/>
          </a:p>
          <a:p>
            <a:r>
              <a:rPr lang="en-US" altLang="zh-CN" sz="2800" b="1" dirty="0"/>
              <a:t>At the beginning of the play</a:t>
            </a:r>
            <a:r>
              <a:rPr lang="zh-CN" altLang="en-US" sz="2800" b="1" dirty="0"/>
              <a:t>，</a:t>
            </a:r>
            <a:r>
              <a:rPr lang="en-US" altLang="zh-CN" sz="2800" b="1" dirty="0"/>
              <a:t>she is a near prisoner, feeling herself absolutely bound to follow her father’s dying wishes. This opening appearance, however, proves to be a revealing introduction to Portia, who emerges as that rarest of combinations—a free spirit who abides rigidly by rules.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47408"/>
            </a:gs>
            <a:gs pos="0">
              <a:srgbClr val="A47408"/>
            </a:gs>
            <a:gs pos="13000">
              <a:srgbClr val="BD922A"/>
            </a:gs>
            <a:gs pos="21001">
              <a:srgbClr val="A47408"/>
            </a:gs>
            <a:gs pos="63000">
              <a:srgbClr val="FBE4AE"/>
            </a:gs>
            <a:gs pos="67000">
              <a:srgbClr val="BD922A"/>
            </a:gs>
            <a:gs pos="69000">
              <a:srgbClr val="835E17"/>
            </a:gs>
            <a:gs pos="82001">
              <a:srgbClr val="A28949"/>
            </a:gs>
            <a:gs pos="100000">
              <a:srgbClr val="FAE3B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0354" name="内容占位符 2"/>
          <p:cNvSpPr>
            <a:spLocks noGrp="1"/>
          </p:cNvSpPr>
          <p:nvPr>
            <p:ph idx="4294967295"/>
          </p:nvPr>
        </p:nvSpPr>
        <p:spPr>
          <a:xfrm>
            <a:off x="0" y="0"/>
            <a:ext cx="9144000" cy="6858000"/>
          </a:xfrm>
          <a:solidFill>
            <a:srgbClr val="FF0000"/>
          </a:solidFill>
        </p:spPr>
        <p:txBody>
          <a:bodyPr/>
          <a:lstStyle/>
          <a:p>
            <a:endParaRPr lang="en-US" altLang="zh-CN" b="1" dirty="0" smtClean="0">
              <a:latin typeface="Aharoni" pitchFamily="2" charset="-79"/>
              <a:cs typeface="Aharoni" pitchFamily="2" charset="-79"/>
            </a:endParaRPr>
          </a:p>
          <a:p>
            <a:endParaRPr lang="en-US" altLang="zh-CN" b="1" dirty="0" smtClean="0">
              <a:latin typeface="Aharoni" pitchFamily="2" charset="-79"/>
              <a:cs typeface="Aharoni" pitchFamily="2" charset="-79"/>
            </a:endParaRPr>
          </a:p>
          <a:p>
            <a:endParaRPr lang="en-US" altLang="zh-CN" b="1" dirty="0" smtClean="0">
              <a:latin typeface="Aharoni" pitchFamily="2" charset="-79"/>
              <a:cs typeface="Aharoni" pitchFamily="2" charset="-79"/>
            </a:endParaRPr>
          </a:p>
          <a:p>
            <a:r>
              <a:rPr lang="en-US" altLang="zh-CN" b="1" dirty="0" smtClean="0">
                <a:latin typeface="Aharoni" pitchFamily="2" charset="-79"/>
                <a:cs typeface="Aharoni" pitchFamily="2" charset="-79"/>
              </a:rPr>
              <a:t>In </a:t>
            </a:r>
            <a:r>
              <a:rPr lang="en-US" altLang="zh-CN" b="1" dirty="0">
                <a:latin typeface="Aharoni" pitchFamily="2" charset="-79"/>
                <a:cs typeface="Aharoni" pitchFamily="2" charset="-79"/>
              </a:rPr>
              <a:t>her defeat of Shylock Portia </a:t>
            </a:r>
            <a:r>
              <a:rPr lang="en-US" altLang="zh-CN" b="1" dirty="0" smtClean="0">
                <a:latin typeface="Aharoni" pitchFamily="2" charset="-79"/>
                <a:cs typeface="Aharoni" pitchFamily="2" charset="-79"/>
              </a:rPr>
              <a:t>prevails</a:t>
            </a:r>
            <a:r>
              <a:rPr lang="zh-CN" altLang="en-US" b="1" dirty="0" smtClean="0">
                <a:latin typeface="Aharoni" pitchFamily="2" charset="-79"/>
                <a:cs typeface="Aharoni" pitchFamily="2" charset="-79"/>
              </a:rPr>
              <a:t> </a:t>
            </a:r>
            <a:r>
              <a:rPr lang="en-US" altLang="zh-CN" b="1" dirty="0">
                <a:latin typeface="Aharoni" pitchFamily="2" charset="-79"/>
                <a:cs typeface="Aharoni" pitchFamily="2" charset="-79"/>
              </a:rPr>
              <a:t>by applying a more </a:t>
            </a:r>
            <a:r>
              <a:rPr lang="en-US" altLang="zh-CN" b="1" dirty="0" smtClean="0">
                <a:latin typeface="Aharoni" pitchFamily="2" charset="-79"/>
                <a:cs typeface="Aharoni" pitchFamily="2" charset="-79"/>
              </a:rPr>
              <a:t>rigid</a:t>
            </a:r>
            <a:r>
              <a:rPr lang="zh-CN" altLang="en-US" b="1" dirty="0">
                <a:latin typeface="Aharoni" pitchFamily="2" charset="-79"/>
                <a:cs typeface="Aharoni" pitchFamily="2" charset="-79"/>
              </a:rPr>
              <a:t> </a:t>
            </a:r>
            <a:r>
              <a:rPr lang="en-US" altLang="zh-CN" b="1" dirty="0" smtClean="0">
                <a:latin typeface="Aharoni" pitchFamily="2" charset="-79"/>
                <a:cs typeface="Aharoni" pitchFamily="2" charset="-79"/>
              </a:rPr>
              <a:t>standard </a:t>
            </a:r>
            <a:r>
              <a:rPr lang="en-US" altLang="zh-CN" b="1" dirty="0">
                <a:latin typeface="Aharoni" pitchFamily="2" charset="-79"/>
                <a:cs typeface="Aharoni" pitchFamily="2" charset="-79"/>
              </a:rPr>
              <a:t>than Shylock himself, agreeing that his contract very much entitles him to his pound of flesh, but adding that it does not allow for any loss of blood</a:t>
            </a:r>
            <a:r>
              <a:rPr lang="en-US" altLang="zh-CN" b="1" dirty="0" smtClean="0">
                <a:latin typeface="Aharoni" pitchFamily="2" charset="-79"/>
                <a:cs typeface="Aharoni" pitchFamily="2" charset="-79"/>
              </a:rPr>
              <a:t>.</a:t>
            </a:r>
          </a:p>
          <a:p>
            <a:endParaRPr lang="en-US" altLang="zh-CN" b="1" dirty="0" smtClean="0">
              <a:latin typeface="Aharoni" pitchFamily="2" charset="-79"/>
              <a:cs typeface="Aharoni" pitchFamily="2" charset="-79"/>
            </a:endParaRPr>
          </a:p>
          <a:p>
            <a:endParaRPr lang="en-US" altLang="zh-CN" b="1" dirty="0" smtClean="0">
              <a:latin typeface="Aharoni" pitchFamily="2" charset="-79"/>
              <a:cs typeface="Aharoni" pitchFamily="2" charset="-79"/>
            </a:endParaRPr>
          </a:p>
          <a:p>
            <a:r>
              <a:rPr lang="en-US" altLang="zh-CN" b="1" dirty="0" smtClean="0">
                <a:latin typeface="Aharoni" pitchFamily="2" charset="-79"/>
                <a:cs typeface="Aharoni" pitchFamily="2" charset="-79"/>
              </a:rPr>
              <a:t> </a:t>
            </a:r>
            <a:r>
              <a:rPr lang="en-US" altLang="zh-CN" b="1" dirty="0">
                <a:latin typeface="Aharoni" pitchFamily="2" charset="-79"/>
                <a:cs typeface="Aharoni" pitchFamily="2" charset="-79"/>
              </a:rPr>
              <a:t>Anybody can break the rules, but Portia’s effectiveness comes from her ability to make the law work for her.</a:t>
            </a:r>
          </a:p>
          <a:p>
            <a:endParaRPr lang="en-US" altLang="zh-CN" sz="2800" dirty="0">
              <a:solidFill>
                <a:srgbClr val="FF3399"/>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6000">
              <a:srgbClr val="1F1F1F"/>
            </a:gs>
            <a:gs pos="17999">
              <a:srgbClr val="FFFFFF"/>
            </a:gs>
            <a:gs pos="42000">
              <a:srgbClr val="636363"/>
            </a:gs>
            <a:gs pos="9000">
              <a:schemeClr val="bg1">
                <a:lumMod val="50000"/>
              </a:schemeClr>
            </a:gs>
            <a:gs pos="66000">
              <a:srgbClr val="CFCFCF"/>
            </a:gs>
            <a:gs pos="88000">
              <a:srgbClr val="1F1F1F"/>
            </a:gs>
            <a:gs pos="78999">
              <a:srgbClr val="FFFFFF"/>
            </a:gs>
            <a:gs pos="100000">
              <a:srgbClr val="7F7F7F"/>
            </a:gs>
          </a:gsLst>
          <a:lin ang="7800000" scaled="0"/>
        </a:gra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lstStyle/>
          <a:p>
            <a:pPr>
              <a:lnSpc>
                <a:spcPct val="80000"/>
              </a:lnSpc>
            </a:pPr>
            <a:endParaRPr lang="it-IT" altLang="zh-CN" sz="4000" b="1" dirty="0" smtClean="0">
              <a:latin typeface="Cambria" pitchFamily="18" charset="0"/>
            </a:endParaRPr>
          </a:p>
          <a:p>
            <a:pPr>
              <a:lnSpc>
                <a:spcPct val="80000"/>
              </a:lnSpc>
            </a:pPr>
            <a:r>
              <a:rPr lang="it-IT" altLang="zh-CN" sz="4000" b="1" dirty="0" smtClean="0">
                <a:latin typeface="Cambria" pitchFamily="18" charset="0"/>
              </a:rPr>
              <a:t>As </a:t>
            </a:r>
            <a:r>
              <a:rPr lang="it-IT" altLang="zh-CN" sz="4000" b="1" dirty="0">
                <a:latin typeface="Cambria" pitchFamily="18" charset="0"/>
              </a:rPr>
              <a:t>many people have pointed out that Portia seems like an extremely merciful person , both in the court scene and in her treatment of her suitors</a:t>
            </a:r>
            <a:r>
              <a:rPr lang="it-IT" altLang="zh-CN" sz="4000" b="1" dirty="0" smtClean="0">
                <a:latin typeface="Cambria" pitchFamily="18" charset="0"/>
              </a:rPr>
              <a:t>.</a:t>
            </a:r>
          </a:p>
          <a:p>
            <a:pPr>
              <a:lnSpc>
                <a:spcPct val="80000"/>
              </a:lnSpc>
            </a:pPr>
            <a:endParaRPr lang="it-IT" altLang="zh-CN" sz="4000" b="1" dirty="0">
              <a:latin typeface="Cambria" pitchFamily="18" charset="0"/>
            </a:endParaRPr>
          </a:p>
          <a:p>
            <a:pPr>
              <a:lnSpc>
                <a:spcPct val="80000"/>
              </a:lnSpc>
            </a:pPr>
            <a:r>
              <a:rPr lang="it-IT" altLang="zh-CN" sz="4000" b="1" dirty="0">
                <a:latin typeface="Cambria" pitchFamily="18" charset="0"/>
              </a:rPr>
              <a:t>Portia, one of the play’s leading characters, is functioning as a mere </a:t>
            </a:r>
            <a:r>
              <a:rPr lang="it-IT" altLang="zh-CN" sz="4000" b="1" dirty="0" smtClean="0">
                <a:latin typeface="Cambria" pitchFamily="18" charset="0"/>
              </a:rPr>
              <a:t>mouthpiece in </a:t>
            </a:r>
            <a:r>
              <a:rPr lang="it-IT" altLang="zh-CN" sz="4000" b="1" dirty="0">
                <a:latin typeface="Cambria" pitchFamily="18" charset="0"/>
              </a:rPr>
              <a:t>the play’s </a:t>
            </a:r>
            <a:r>
              <a:rPr lang="it-IT" altLang="zh-CN" sz="4000" b="1" dirty="0" smtClean="0">
                <a:latin typeface="Cambria" pitchFamily="18" charset="0"/>
              </a:rPr>
              <a:t>climactic </a:t>
            </a:r>
            <a:r>
              <a:rPr lang="it-IT" altLang="zh-CN" sz="4000" b="1" dirty="0">
                <a:latin typeface="Cambria" pitchFamily="18" charset="0"/>
              </a:rPr>
              <a:t>scene. She speaks words of a character who never even appears. </a:t>
            </a:r>
          </a:p>
          <a:p>
            <a:pPr>
              <a:lnSpc>
                <a:spcPct val="80000"/>
              </a:lnSpc>
            </a:pPr>
            <a:endParaRPr lang="it-IT" altLang="zh-CN" sz="40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6" descr="280px-Shylock_e_jessica.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CasellaDiTesto 9"/>
          <p:cNvSpPr txBox="1"/>
          <p:nvPr/>
        </p:nvSpPr>
        <p:spPr>
          <a:xfrm>
            <a:off x="7924800" y="0"/>
            <a:ext cx="1038244" cy="720197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fontAlgn="auto">
              <a:spcBef>
                <a:spcPts val="0"/>
              </a:spcBef>
              <a:spcAft>
                <a:spcPts val="0"/>
              </a:spcAft>
              <a:defRPr/>
            </a:pPr>
            <a:r>
              <a:rPr lang="it-IT" sz="6600" b="1" i="1" dirty="0" smtClean="0">
                <a:solidFill>
                  <a:srgbClr val="CC3300"/>
                </a:solidFill>
                <a:latin typeface="Comic Sans MS" pitchFamily="66" charset="0"/>
                <a:ea typeface="+mn-ea"/>
              </a:rPr>
              <a:t>Jes</a:t>
            </a:r>
          </a:p>
          <a:p>
            <a:pPr algn="ctr" fontAlgn="auto">
              <a:spcBef>
                <a:spcPts val="0"/>
              </a:spcBef>
              <a:spcAft>
                <a:spcPts val="0"/>
              </a:spcAft>
              <a:defRPr/>
            </a:pPr>
            <a:r>
              <a:rPr lang="it-IT" sz="6600" b="1" i="1" dirty="0" smtClean="0">
                <a:solidFill>
                  <a:srgbClr val="CC3300"/>
                </a:solidFill>
                <a:latin typeface="Comic Sans MS" pitchFamily="66" charset="0"/>
                <a:ea typeface="+mn-ea"/>
              </a:rPr>
              <a:t>S</a:t>
            </a:r>
          </a:p>
          <a:p>
            <a:pPr algn="ctr" fontAlgn="auto">
              <a:spcBef>
                <a:spcPts val="0"/>
              </a:spcBef>
              <a:spcAft>
                <a:spcPts val="0"/>
              </a:spcAft>
              <a:defRPr/>
            </a:pPr>
            <a:r>
              <a:rPr lang="it-IT" sz="6600" b="1" i="1" dirty="0" smtClean="0">
                <a:solidFill>
                  <a:srgbClr val="CC3300"/>
                </a:solidFill>
                <a:latin typeface="Comic Sans MS" pitchFamily="66" charset="0"/>
                <a:ea typeface="+mn-ea"/>
              </a:rPr>
              <a:t>I</a:t>
            </a:r>
          </a:p>
          <a:p>
            <a:pPr algn="ctr" fontAlgn="auto">
              <a:spcBef>
                <a:spcPts val="0"/>
              </a:spcBef>
              <a:spcAft>
                <a:spcPts val="0"/>
              </a:spcAft>
              <a:defRPr/>
            </a:pPr>
            <a:r>
              <a:rPr lang="it-IT" sz="6600" b="1" i="1" dirty="0" smtClean="0">
                <a:solidFill>
                  <a:srgbClr val="CC3300"/>
                </a:solidFill>
                <a:latin typeface="Comic Sans MS" pitchFamily="66" charset="0"/>
                <a:ea typeface="+mn-ea"/>
              </a:rPr>
              <a:t>ca</a:t>
            </a:r>
            <a:endParaRPr lang="it-IT" sz="6600" b="1" i="1" dirty="0">
              <a:solidFill>
                <a:srgbClr val="CC3300"/>
              </a:solidFill>
              <a:latin typeface="Comic Sans MS" pitchFamily="66" charset="0"/>
              <a:ea typeface="+mn-ea"/>
            </a:endParaRPr>
          </a:p>
        </p:txBody>
      </p:sp>
      <p:sp>
        <p:nvSpPr>
          <p:cNvPr id="11" name="CasellaDiTesto 10"/>
          <p:cNvSpPr txBox="1"/>
          <p:nvPr/>
        </p:nvSpPr>
        <p:spPr>
          <a:xfrm>
            <a:off x="0" y="304800"/>
            <a:ext cx="4429156" cy="830997"/>
          </a:xfrm>
          <a:prstGeom prst="rect">
            <a:avLst/>
          </a:prstGeom>
          <a:solidFill>
            <a:schemeClr val="tx1">
              <a:lumMod val="75000"/>
              <a:lumOff val="25000"/>
            </a:schemeClr>
          </a:solidFill>
          <a:ln>
            <a:noFill/>
          </a:ln>
          <a:effectLst>
            <a:outerShdw blurRad="57785" dist="33020" dir="3180000" algn="ctr">
              <a:srgbClr val="000000">
                <a:alpha val="30000"/>
              </a:srgbClr>
            </a:outerShdw>
            <a:reflection blurRad="6350" stA="50000" endA="300" endPos="55000" dir="5400000" sy="-100000" algn="bl" rotWithShape="0"/>
          </a:effectLst>
          <a:scene3d>
            <a:camera prst="orthographicFront">
              <a:rot lat="0" lon="0" rev="0"/>
            </a:camera>
            <a:lightRig rig="brightRoom" dir="t">
              <a:rot lat="0" lon="0" rev="600000"/>
            </a:lightRig>
          </a:scene3d>
          <a:sp3d prstMaterial="metal">
            <a:bevelT w="38100" h="57150" prst="angle"/>
          </a:sp3d>
        </p:spPr>
        <p:txBody>
          <a:bodyPr>
            <a:spAutoFit/>
          </a:bodyPr>
          <a:lstStyle/>
          <a:p>
            <a:pPr fontAlgn="auto">
              <a:spcBef>
                <a:spcPts val="0"/>
              </a:spcBef>
              <a:spcAft>
                <a:spcPts val="0"/>
              </a:spcAft>
              <a:defRPr/>
            </a:pPr>
            <a:r>
              <a:rPr lang="it-IT" sz="2400" b="1" i="1" dirty="0">
                <a:solidFill>
                  <a:schemeClr val="bg1"/>
                </a:solidFill>
                <a:latin typeface="Comic Sans MS" pitchFamily="66" charset="0"/>
                <a:ea typeface="+mn-ea"/>
              </a:rPr>
              <a:t>Who She is?</a:t>
            </a:r>
          </a:p>
          <a:p>
            <a:pPr fontAlgn="auto">
              <a:spcBef>
                <a:spcPts val="0"/>
              </a:spcBef>
              <a:spcAft>
                <a:spcPts val="0"/>
              </a:spcAft>
              <a:defRPr/>
            </a:pPr>
            <a:r>
              <a:rPr lang="it-IT" sz="2400" b="1" i="1" dirty="0">
                <a:solidFill>
                  <a:schemeClr val="bg1"/>
                </a:solidFill>
                <a:latin typeface="Comic Sans MS" pitchFamily="66" charset="0"/>
                <a:ea typeface="+mn-ea"/>
              </a:rPr>
              <a:t>The daughter of Shylock</a:t>
            </a:r>
          </a:p>
        </p:txBody>
      </p:sp>
      <p:sp>
        <p:nvSpPr>
          <p:cNvPr id="12" name="CasellaDiTesto 11"/>
          <p:cNvSpPr txBox="1"/>
          <p:nvPr/>
        </p:nvSpPr>
        <p:spPr>
          <a:xfrm>
            <a:off x="304800" y="4343400"/>
            <a:ext cx="5053018" cy="2308324"/>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fontAlgn="auto">
              <a:spcBef>
                <a:spcPts val="0"/>
              </a:spcBef>
              <a:spcAft>
                <a:spcPts val="0"/>
              </a:spcAft>
              <a:defRPr/>
            </a:pPr>
            <a:r>
              <a:rPr lang="it-IT" sz="2400" b="1" i="1" dirty="0">
                <a:solidFill>
                  <a:schemeClr val="bg1"/>
                </a:solidFill>
                <a:latin typeface="Comic Sans MS" pitchFamily="66" charset="0"/>
                <a:ea typeface="+mn-ea"/>
              </a:rPr>
              <a:t>What She does and what happens to She?</a:t>
            </a:r>
          </a:p>
          <a:p>
            <a:pPr fontAlgn="auto">
              <a:spcBef>
                <a:spcPts val="0"/>
              </a:spcBef>
              <a:spcAft>
                <a:spcPts val="0"/>
              </a:spcAft>
              <a:defRPr/>
            </a:pPr>
            <a:r>
              <a:rPr lang="en-US" sz="2400" b="1" i="1" dirty="0">
                <a:solidFill>
                  <a:schemeClr val="bg1"/>
                </a:solidFill>
                <a:latin typeface="Comic Sans MS" pitchFamily="66" charset="0"/>
                <a:ea typeface="+mn-ea"/>
              </a:rPr>
              <a:t>Her eloping with the "Christian" Lorenzo and her stealing of his property, angers Shylock greatly.</a:t>
            </a:r>
            <a:endParaRPr lang="it-IT" sz="2400" b="1" i="1" dirty="0">
              <a:solidFill>
                <a:schemeClr val="bg1"/>
              </a:solidFill>
              <a:latin typeface="Comic Sans MS" pitchFamily="66" charset="0"/>
              <a:ea typeface="+mn-ea"/>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alpha val="59000"/>
          </a:srgbClr>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0" y="1214438"/>
            <a:ext cx="4000500" cy="5643562"/>
          </a:xfrm>
          <a:prstGeom prst="rect">
            <a:avLst/>
          </a:prstGeom>
          <a:noFill/>
          <a:ln w="9525">
            <a:noFill/>
            <a:miter lim="800000"/>
            <a:headEnd/>
            <a:tailEnd/>
          </a:ln>
        </p:spPr>
      </p:pic>
      <p:sp>
        <p:nvSpPr>
          <p:cNvPr id="9" name="CasellaDiTesto 8"/>
          <p:cNvSpPr txBox="1"/>
          <p:nvPr/>
        </p:nvSpPr>
        <p:spPr>
          <a:xfrm>
            <a:off x="2428860" y="0"/>
            <a:ext cx="4886340" cy="12003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fontAlgn="auto">
              <a:spcBef>
                <a:spcPts val="0"/>
              </a:spcBef>
              <a:spcAft>
                <a:spcPts val="0"/>
              </a:spcAft>
              <a:defRPr/>
            </a:pPr>
            <a:r>
              <a:rPr lang="it-IT" sz="7200" b="1" i="1" dirty="0">
                <a:latin typeface="Comic Sans MS" pitchFamily="66" charset="0"/>
                <a:ea typeface="+mn-ea"/>
              </a:rPr>
              <a:t>Nerissa</a:t>
            </a:r>
          </a:p>
        </p:txBody>
      </p:sp>
      <p:sp>
        <p:nvSpPr>
          <p:cNvPr id="10" name="CasellaDiTesto 9"/>
          <p:cNvSpPr txBox="1"/>
          <p:nvPr/>
        </p:nvSpPr>
        <p:spPr>
          <a:xfrm>
            <a:off x="4343400" y="1447800"/>
            <a:ext cx="4429156" cy="707886"/>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r>
              <a:rPr lang="it-IT" altLang="zh-CN" sz="2000" b="1" i="1" dirty="0">
                <a:latin typeface="Comic Sans MS" pitchFamily="66" charset="0"/>
              </a:rPr>
              <a:t>Who is She</a:t>
            </a:r>
          </a:p>
          <a:p>
            <a:r>
              <a:rPr lang="it-IT" altLang="zh-CN" sz="2000" b="1" i="1" dirty="0">
                <a:solidFill>
                  <a:srgbClr val="7030A0"/>
                </a:solidFill>
                <a:latin typeface="Comic Sans MS" pitchFamily="66" charset="0"/>
              </a:rPr>
              <a:t>Portia's waiting-maid.</a:t>
            </a:r>
          </a:p>
        </p:txBody>
      </p:sp>
      <p:sp>
        <p:nvSpPr>
          <p:cNvPr id="11" name="CasellaDiTesto 10"/>
          <p:cNvSpPr txBox="1"/>
          <p:nvPr/>
        </p:nvSpPr>
        <p:spPr>
          <a:xfrm>
            <a:off x="4357686" y="2643182"/>
            <a:ext cx="4357718" cy="193899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r>
              <a:rPr lang="it-IT" altLang="zh-CN" sz="2000" b="1" i="1" dirty="0">
                <a:latin typeface="Comic Sans MS" pitchFamily="66" charset="0"/>
              </a:rPr>
              <a:t>What She does and what happens to her</a:t>
            </a:r>
          </a:p>
          <a:p>
            <a:r>
              <a:rPr lang="en-US" sz="2000" b="1" i="1" dirty="0">
                <a:solidFill>
                  <a:srgbClr val="7030A0"/>
                </a:solidFill>
                <a:latin typeface="Comic Sans MS" pitchFamily="66" charset="0"/>
              </a:rPr>
              <a:t>She tends to Portia and also helps Portia save Antonio's life. She later marries </a:t>
            </a:r>
            <a:r>
              <a:rPr lang="en-US" sz="2000" b="1" i="1" dirty="0" err="1">
                <a:solidFill>
                  <a:srgbClr val="7030A0"/>
                </a:solidFill>
                <a:latin typeface="Comic Sans MS" pitchFamily="66" charset="0"/>
              </a:rPr>
              <a:t>Bassanio's</a:t>
            </a:r>
            <a:r>
              <a:rPr lang="en-US" sz="2000" b="1" i="1" dirty="0">
                <a:solidFill>
                  <a:srgbClr val="7030A0"/>
                </a:solidFill>
                <a:latin typeface="Comic Sans MS" pitchFamily="66" charset="0"/>
              </a:rPr>
              <a:t> friend </a:t>
            </a:r>
            <a:r>
              <a:rPr lang="en-US" sz="2000" b="1" i="1" dirty="0" err="1">
                <a:solidFill>
                  <a:srgbClr val="7030A0"/>
                </a:solidFill>
                <a:latin typeface="Comic Sans MS" pitchFamily="66" charset="0"/>
              </a:rPr>
              <a:t>Gratiano</a:t>
            </a:r>
            <a:r>
              <a:rPr lang="en-US" sz="2000" b="1" i="1" dirty="0">
                <a:solidFill>
                  <a:srgbClr val="7030A0"/>
                </a:solidFill>
                <a:latin typeface="Comic Sans MS" pitchFamily="66" charset="0"/>
              </a:rPr>
              <a:t>.</a:t>
            </a:r>
            <a:endParaRPr lang="it-IT" altLang="zh-CN" sz="2000" b="1" i="1" dirty="0">
              <a:solidFill>
                <a:srgbClr val="7030A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randombar(horizontal)">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47408">
            <a:alpha val="84000"/>
          </a:srgbClr>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1071563"/>
            <a:ext cx="4271963" cy="5786437"/>
          </a:xfrm>
          <a:prstGeom prst="rect">
            <a:avLst/>
          </a:prstGeom>
          <a:noFill/>
          <a:ln w="9525">
            <a:noFill/>
            <a:miter lim="800000"/>
            <a:headEnd/>
            <a:tailEnd/>
          </a:ln>
        </p:spPr>
      </p:pic>
      <p:sp>
        <p:nvSpPr>
          <p:cNvPr id="6" name="CasellaDiTesto 5"/>
          <p:cNvSpPr txBox="1"/>
          <p:nvPr/>
        </p:nvSpPr>
        <p:spPr>
          <a:xfrm>
            <a:off x="0" y="0"/>
            <a:ext cx="9144000" cy="1107996"/>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fontAlgn="auto">
              <a:spcBef>
                <a:spcPts val="0"/>
              </a:spcBef>
              <a:spcAft>
                <a:spcPts val="0"/>
              </a:spcAft>
              <a:defRPr/>
            </a:pPr>
            <a:r>
              <a:rPr lang="it-IT" sz="6600" b="1" i="1" dirty="0">
                <a:solidFill>
                  <a:srgbClr val="A47408"/>
                </a:solidFill>
                <a:latin typeface="Comic Sans MS" pitchFamily="66" charset="0"/>
                <a:ea typeface="+mn-ea"/>
              </a:rPr>
              <a:t>Launcelot</a:t>
            </a:r>
            <a:r>
              <a:rPr lang="it-IT" sz="6600" b="1" i="1" dirty="0">
                <a:latin typeface="Comic Sans MS" pitchFamily="66" charset="0"/>
                <a:ea typeface="+mn-ea"/>
              </a:rPr>
              <a:t> </a:t>
            </a:r>
            <a:r>
              <a:rPr lang="it-IT" sz="6600" b="1" i="1" dirty="0">
                <a:solidFill>
                  <a:srgbClr val="A47408"/>
                </a:solidFill>
                <a:latin typeface="Comic Sans MS" pitchFamily="66" charset="0"/>
                <a:ea typeface="+mn-ea"/>
              </a:rPr>
              <a:t>Gobbo</a:t>
            </a:r>
          </a:p>
        </p:txBody>
      </p:sp>
      <p:sp>
        <p:nvSpPr>
          <p:cNvPr id="11" name="CasellaDiTesto 10"/>
          <p:cNvSpPr txBox="1"/>
          <p:nvPr/>
        </p:nvSpPr>
        <p:spPr>
          <a:xfrm>
            <a:off x="4786314" y="1142984"/>
            <a:ext cx="2786082" cy="101566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r>
              <a:rPr lang="en-US" sz="2000" b="1" dirty="0">
                <a:solidFill>
                  <a:srgbClr val="A47408"/>
                </a:solidFill>
                <a:latin typeface="Comic Sans MS" pitchFamily="66" charset="0"/>
              </a:rPr>
              <a:t>Who He is</a:t>
            </a:r>
          </a:p>
          <a:p>
            <a:r>
              <a:rPr lang="en-US" sz="2000" b="1" dirty="0">
                <a:latin typeface="Comic Sans MS" pitchFamily="66" charset="0"/>
              </a:rPr>
              <a:t>A clown and servant to Shylock.</a:t>
            </a:r>
            <a:endParaRPr lang="it-IT" altLang="zh-CN" sz="2000" b="1" dirty="0">
              <a:latin typeface="Comic Sans MS" pitchFamily="66" charset="0"/>
            </a:endParaRPr>
          </a:p>
        </p:txBody>
      </p:sp>
      <p:sp>
        <p:nvSpPr>
          <p:cNvPr id="13" name="CasellaDiTesto 12"/>
          <p:cNvSpPr txBox="1"/>
          <p:nvPr/>
        </p:nvSpPr>
        <p:spPr>
          <a:xfrm>
            <a:off x="4786314" y="2857496"/>
            <a:ext cx="3143272" cy="193899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r>
              <a:rPr lang="it-IT" altLang="zh-CN" sz="2000" b="1" dirty="0">
                <a:solidFill>
                  <a:srgbClr val="A47408"/>
                </a:solidFill>
                <a:latin typeface="Comic Sans MS" pitchFamily="66" charset="0"/>
              </a:rPr>
              <a:t>What He does and what happens to Him</a:t>
            </a:r>
          </a:p>
          <a:p>
            <a:r>
              <a:rPr lang="en-US" sz="2000" b="1" dirty="0">
                <a:latin typeface="Comic Sans MS" pitchFamily="66" charset="0"/>
              </a:rPr>
              <a:t>He aids in the escape of Jessica from Shylock and works for Bassanio.</a:t>
            </a:r>
            <a:endParaRPr lang="it-IT" altLang="zh-CN" sz="2000" b="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219200"/>
          </a:xfrm>
          <a:solidFill>
            <a:schemeClr val="bg1"/>
          </a:solidFill>
        </p:spPr>
        <p:txBody>
          <a:bodyPr>
            <a:normAutofit/>
          </a:bodyPr>
          <a:lstStyle/>
          <a:p>
            <a:pPr algn="ctr"/>
            <a:r>
              <a:rPr lang="en-US" altLang="zh-CN" b="1" dirty="0" smtClean="0">
                <a:solidFill>
                  <a:schemeClr val="tx1"/>
                </a:solidFill>
                <a:latin typeface="Cambria" pitchFamily="18" charset="0"/>
              </a:rPr>
              <a:t>Source of the play</a:t>
            </a:r>
            <a:endParaRPr lang="en-IN" b="1" dirty="0">
              <a:solidFill>
                <a:schemeClr val="tx1"/>
              </a:solidFill>
              <a:latin typeface="Cambria" pitchFamily="18" charset="0"/>
            </a:endParaRPr>
          </a:p>
        </p:txBody>
      </p:sp>
      <p:sp>
        <p:nvSpPr>
          <p:cNvPr id="3" name="Content Placeholder 2"/>
          <p:cNvSpPr>
            <a:spLocks noGrp="1"/>
          </p:cNvSpPr>
          <p:nvPr>
            <p:ph sz="quarter" idx="1"/>
          </p:nvPr>
        </p:nvSpPr>
        <p:spPr/>
        <p:txBody>
          <a:bodyPr>
            <a:normAutofit/>
          </a:bodyPr>
          <a:lstStyle/>
          <a:p>
            <a:pPr>
              <a:lnSpc>
                <a:spcPct val="80000"/>
              </a:lnSpc>
            </a:pPr>
            <a:r>
              <a:rPr lang="en-US" sz="2800" dirty="0" smtClean="0">
                <a:latin typeface="Cambria" pitchFamily="18" charset="0"/>
              </a:rPr>
              <a:t>Roots of Shakespearean drama begin with mystery and miracle plays of the Middle Ages, which were performed by the church  for a largely illiterate audience  about Old and New Testament stories.  Jews were often viewed as responsible for Christ’s crucifixion.</a:t>
            </a:r>
          </a:p>
          <a:p>
            <a:pPr>
              <a:lnSpc>
                <a:spcPct val="80000"/>
              </a:lnSpc>
            </a:pPr>
            <a:r>
              <a:rPr lang="en-US" sz="2800" dirty="0" smtClean="0">
                <a:latin typeface="Cambria" pitchFamily="18" charset="0"/>
              </a:rPr>
              <a:t>Jews became the evil villains of Elizabethan drama.  They were one-dimensional stereotypical characters.</a:t>
            </a:r>
          </a:p>
          <a:p>
            <a:pPr>
              <a:lnSpc>
                <a:spcPct val="80000"/>
              </a:lnSpc>
            </a:pPr>
            <a:r>
              <a:rPr lang="en-US" sz="2800" i="1" dirty="0" smtClean="0">
                <a:latin typeface="Cambria" pitchFamily="18" charset="0"/>
              </a:rPr>
              <a:t>The Jew of Malta, </a:t>
            </a:r>
            <a:r>
              <a:rPr lang="en-US" sz="2800" dirty="0" smtClean="0">
                <a:latin typeface="Cambria" pitchFamily="18" charset="0"/>
              </a:rPr>
              <a:t>written in 1589 by Christopher Marlowe, is one such</a:t>
            </a:r>
            <a:r>
              <a:rPr lang="en-US" sz="2800" i="1" dirty="0" smtClean="0">
                <a:latin typeface="Cambria" pitchFamily="18" charset="0"/>
              </a:rPr>
              <a:t> </a:t>
            </a:r>
            <a:r>
              <a:rPr lang="en-US" sz="2800" dirty="0" smtClean="0">
                <a:latin typeface="Cambria" pitchFamily="18" charset="0"/>
              </a:rPr>
              <a:t>work.</a:t>
            </a:r>
            <a:r>
              <a:rPr lang="en-US" sz="2800" i="1" dirty="0" smtClean="0">
                <a:latin typeface="Cambria" pitchFamily="18" charset="0"/>
              </a:rPr>
              <a:t>  </a:t>
            </a:r>
            <a:r>
              <a:rPr lang="en-US" sz="2800" dirty="0" smtClean="0">
                <a:latin typeface="Cambria" pitchFamily="18" charset="0"/>
              </a:rPr>
              <a:t>Marlowe was Shakespeare greatest rival.</a:t>
            </a:r>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3300">
            <a:alpha val="92000"/>
          </a:srgbClr>
        </a:soli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5072063" y="1071563"/>
            <a:ext cx="4071937" cy="5786437"/>
          </a:xfrm>
          <a:prstGeom prst="rect">
            <a:avLst/>
          </a:prstGeom>
          <a:noFill/>
          <a:ln w="9525">
            <a:noFill/>
            <a:miter lim="800000"/>
            <a:headEnd/>
            <a:tailEnd/>
          </a:ln>
        </p:spPr>
      </p:pic>
      <p:sp>
        <p:nvSpPr>
          <p:cNvPr id="9" name="CasellaDiTesto 8"/>
          <p:cNvSpPr txBox="1"/>
          <p:nvPr/>
        </p:nvSpPr>
        <p:spPr>
          <a:xfrm>
            <a:off x="214282" y="0"/>
            <a:ext cx="8929718" cy="92333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r>
              <a:rPr lang="it-IT" altLang="zh-CN" sz="5400" b="1" i="1" dirty="0">
                <a:solidFill>
                  <a:schemeClr val="bg1">
                    <a:lumMod val="85000"/>
                  </a:schemeClr>
                </a:solidFill>
                <a:latin typeface="Comic Sans MS" pitchFamily="66" charset="0"/>
              </a:rPr>
              <a:t>The prince of Morocco</a:t>
            </a:r>
          </a:p>
        </p:txBody>
      </p:sp>
      <p:sp>
        <p:nvSpPr>
          <p:cNvPr id="21510" name="Text Box 6"/>
          <p:cNvSpPr txBox="1">
            <a:spLocks noChangeArrowheads="1"/>
          </p:cNvSpPr>
          <p:nvPr/>
        </p:nvSpPr>
        <p:spPr bwMode="auto">
          <a:xfrm>
            <a:off x="611188" y="2924175"/>
            <a:ext cx="3097212" cy="3600986"/>
          </a:xfrm>
          <a:prstGeom prst="rect">
            <a:avLst/>
          </a:prstGeom>
          <a:noFill/>
          <a:ln w="9525">
            <a:noFill/>
            <a:miter lim="800000"/>
            <a:headEnd/>
            <a:tailEnd/>
          </a:ln>
          <a:effectLst/>
        </p:spPr>
        <p:txBody>
          <a:bodyPr>
            <a:spAutoFit/>
          </a:bodyPr>
          <a:lstStyle/>
          <a:p>
            <a:r>
              <a:rPr lang="it-IT" altLang="zh-CN" sz="2400" b="1" i="1" dirty="0"/>
              <a:t>What He does and what happens to Him?</a:t>
            </a:r>
            <a:endParaRPr lang="it-IT" altLang="zh-CN" sz="2400" b="1" i="1" dirty="0">
              <a:solidFill>
                <a:schemeClr val="bg1">
                  <a:lumMod val="85000"/>
                </a:schemeClr>
              </a:solidFill>
            </a:endParaRPr>
          </a:p>
          <a:p>
            <a:r>
              <a:rPr lang="en-US" sz="2400" b="1" i="1" dirty="0">
                <a:solidFill>
                  <a:schemeClr val="bg1">
                    <a:lumMod val="85000"/>
                  </a:schemeClr>
                </a:solidFill>
              </a:rPr>
              <a:t>He chooses the gold casket, which is the wrong one and loses the right to marry Portia.</a:t>
            </a:r>
            <a:endParaRPr lang="it-IT" altLang="zh-CN" sz="2400" b="1" i="1" dirty="0">
              <a:solidFill>
                <a:schemeClr val="bg1">
                  <a:lumMod val="85000"/>
                </a:schemeClr>
              </a:solidFill>
            </a:endParaRPr>
          </a:p>
          <a:p>
            <a:pPr>
              <a:spcBef>
                <a:spcPct val="50000"/>
              </a:spcBef>
            </a:pPr>
            <a:endParaRPr lang="en-US" altLang="zh-CN" sz="2400" dirty="0"/>
          </a:p>
        </p:txBody>
      </p:sp>
      <p:sp>
        <p:nvSpPr>
          <p:cNvPr id="21511" name="Text Box 7"/>
          <p:cNvSpPr txBox="1">
            <a:spLocks noChangeArrowheads="1"/>
          </p:cNvSpPr>
          <p:nvPr/>
        </p:nvSpPr>
        <p:spPr bwMode="auto">
          <a:xfrm>
            <a:off x="611188" y="1412875"/>
            <a:ext cx="3313112" cy="1200329"/>
          </a:xfrm>
          <a:prstGeom prst="rect">
            <a:avLst/>
          </a:prstGeom>
          <a:noFill/>
          <a:ln w="9525">
            <a:noFill/>
            <a:miter lim="800000"/>
            <a:headEnd/>
            <a:tailEnd/>
          </a:ln>
          <a:effectLst/>
        </p:spPr>
        <p:txBody>
          <a:bodyPr>
            <a:spAutoFit/>
          </a:bodyPr>
          <a:lstStyle/>
          <a:p>
            <a:r>
              <a:rPr lang="it-IT" altLang="zh-CN" sz="2400" b="1" i="1" dirty="0"/>
              <a:t>Who He is?</a:t>
            </a:r>
            <a:endParaRPr lang="zh-CN" altLang="it-IT" sz="2400" b="1" i="1" dirty="0"/>
          </a:p>
          <a:p>
            <a:r>
              <a:rPr lang="en-US" sz="2400" b="1" i="1" dirty="0">
                <a:solidFill>
                  <a:schemeClr val="bg1">
                    <a:lumMod val="85000"/>
                  </a:schemeClr>
                </a:solidFill>
              </a:rPr>
              <a:t>He’s one of Portia's suitors.</a:t>
            </a:r>
            <a:endParaRPr lang="en-US" altLang="zh-CN" sz="2400" b="1" i="1" dirty="0">
              <a:solidFill>
                <a:schemeClr val="bg1">
                  <a:lumMod val="8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1285875"/>
            <a:ext cx="4443413" cy="5572125"/>
          </a:xfrm>
          <a:prstGeom prst="rect">
            <a:avLst/>
          </a:prstGeom>
          <a:noFill/>
          <a:ln w="9525">
            <a:noFill/>
            <a:miter lim="800000"/>
            <a:headEnd/>
            <a:tailEnd/>
          </a:ln>
          <a:scene3d>
            <a:camera prst="orthographicFront"/>
            <a:lightRig rig="threePt" dir="t"/>
          </a:scene3d>
          <a:sp3d>
            <a:bevelT prst="relaxedInset"/>
          </a:sp3d>
        </p:spPr>
      </p:pic>
      <p:sp>
        <p:nvSpPr>
          <p:cNvPr id="8" name="CasellaDiTesto 7"/>
          <p:cNvSpPr txBox="1"/>
          <p:nvPr/>
        </p:nvSpPr>
        <p:spPr>
          <a:xfrm>
            <a:off x="0" y="0"/>
            <a:ext cx="9144000" cy="101566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fontAlgn="auto">
              <a:spcBef>
                <a:spcPts val="0"/>
              </a:spcBef>
              <a:spcAft>
                <a:spcPts val="0"/>
              </a:spcAft>
              <a:defRPr/>
            </a:pPr>
            <a:r>
              <a:rPr lang="it-IT" sz="6000" b="1" i="1" dirty="0">
                <a:solidFill>
                  <a:schemeClr val="bg1">
                    <a:lumMod val="95000"/>
                  </a:schemeClr>
                </a:solidFill>
                <a:latin typeface="Comic Sans MS" pitchFamily="66" charset="0"/>
                <a:ea typeface="+mn-ea"/>
              </a:rPr>
              <a:t>The </a:t>
            </a:r>
            <a:r>
              <a:rPr lang="it-IT" sz="6000" b="1" i="1" dirty="0" smtClean="0">
                <a:solidFill>
                  <a:schemeClr val="bg1">
                    <a:lumMod val="95000"/>
                  </a:schemeClr>
                </a:solidFill>
                <a:latin typeface="Comic Sans MS" pitchFamily="66" charset="0"/>
                <a:ea typeface="+mn-ea"/>
              </a:rPr>
              <a:t>prince </a:t>
            </a:r>
            <a:r>
              <a:rPr lang="it-IT" sz="6000" b="1" i="1" dirty="0">
                <a:solidFill>
                  <a:schemeClr val="bg1">
                    <a:lumMod val="95000"/>
                  </a:schemeClr>
                </a:solidFill>
                <a:latin typeface="Comic Sans MS" pitchFamily="66" charset="0"/>
                <a:ea typeface="+mn-ea"/>
              </a:rPr>
              <a:t>of Arragon</a:t>
            </a:r>
          </a:p>
        </p:txBody>
      </p:sp>
      <p:sp>
        <p:nvSpPr>
          <p:cNvPr id="9" name="CasellaDiTesto 8"/>
          <p:cNvSpPr txBox="1"/>
          <p:nvPr/>
        </p:nvSpPr>
        <p:spPr>
          <a:xfrm>
            <a:off x="4714876" y="1357298"/>
            <a:ext cx="3929090" cy="707886"/>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r>
              <a:rPr lang="it-IT" altLang="zh-CN" sz="2000" b="1" i="1" dirty="0">
                <a:latin typeface="Comic Sans MS" pitchFamily="66" charset="0"/>
              </a:rPr>
              <a:t>Who He is</a:t>
            </a:r>
          </a:p>
          <a:p>
            <a:r>
              <a:rPr lang="en-US" sz="2000" b="1" i="1" dirty="0">
                <a:solidFill>
                  <a:srgbClr val="FF0000"/>
                </a:solidFill>
                <a:latin typeface="Comic Sans MS" pitchFamily="66" charset="0"/>
              </a:rPr>
              <a:t>As one of Portia's suitors.</a:t>
            </a:r>
            <a:endParaRPr lang="it-IT" altLang="zh-CN" sz="2000" b="1" i="1" dirty="0">
              <a:solidFill>
                <a:srgbClr val="FF0000"/>
              </a:solidFill>
              <a:latin typeface="Comic Sans MS" pitchFamily="66" charset="0"/>
            </a:endParaRPr>
          </a:p>
        </p:txBody>
      </p:sp>
      <p:sp>
        <p:nvSpPr>
          <p:cNvPr id="10" name="CasellaDiTesto 9"/>
          <p:cNvSpPr txBox="1"/>
          <p:nvPr/>
        </p:nvSpPr>
        <p:spPr>
          <a:xfrm>
            <a:off x="4643438" y="2357430"/>
            <a:ext cx="3357586" cy="2246769"/>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r>
              <a:rPr lang="it-IT" altLang="zh-CN" sz="2000" b="1" i="1" dirty="0">
                <a:latin typeface="Comic Sans MS" pitchFamily="66" charset="0"/>
              </a:rPr>
              <a:t>What He does and what happens to He</a:t>
            </a:r>
          </a:p>
          <a:p>
            <a:r>
              <a:rPr lang="en-US" sz="2000" b="1" i="1" dirty="0">
                <a:solidFill>
                  <a:srgbClr val="FF0000"/>
                </a:solidFill>
                <a:latin typeface="Comic Sans MS" pitchFamily="66" charset="0"/>
              </a:rPr>
              <a:t>This suitor also fails to win the fair Portia's hand in marriage when he incorrectly chooses the silver casket.</a:t>
            </a:r>
            <a:endParaRPr lang="it-IT" altLang="zh-CN" sz="2000" b="1" i="1" dirty="0">
              <a:solidFill>
                <a:srgbClr val="FF0000"/>
              </a:solidFill>
              <a:latin typeface="Comic Sans MS" pitchFamily="66" charset="0"/>
            </a:endParaRPr>
          </a:p>
        </p:txBody>
      </p:sp>
      <p:pic>
        <p:nvPicPr>
          <p:cNvPr id="6" name="Picture 2"/>
          <p:cNvPicPr>
            <a:picLocks noChangeAspect="1" noChangeArrowheads="1"/>
          </p:cNvPicPr>
          <p:nvPr/>
        </p:nvPicPr>
        <p:blipFill>
          <a:blip r:embed="rId3" cstate="print"/>
          <a:srcRect/>
          <a:stretch>
            <a:fillRect/>
          </a:stretch>
        </p:blipFill>
        <p:spPr bwMode="auto">
          <a:xfrm>
            <a:off x="152400" y="1438275"/>
            <a:ext cx="4443413" cy="5572125"/>
          </a:xfrm>
          <a:prstGeom prst="rect">
            <a:avLst/>
          </a:prstGeom>
          <a:noFill/>
          <a:ln w="9525">
            <a:noFill/>
            <a:miter lim="800000"/>
            <a:headEnd/>
            <a:tailEnd/>
          </a:ln>
          <a:scene3d>
            <a:camera prst="orthographicFront"/>
            <a:lightRig rig="threePt" dir="t"/>
          </a:scene3d>
          <a:sp3d>
            <a:bevelT prst="relaxedInset"/>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zh-CN" b="1"/>
              <a:t>Contrasts Presented in the Play</a:t>
            </a:r>
          </a:p>
        </p:txBody>
      </p:sp>
      <p:sp>
        <p:nvSpPr>
          <p:cNvPr id="86019" name="Rectangle 3"/>
          <p:cNvSpPr>
            <a:spLocks noGrp="1" noChangeArrowheads="1"/>
          </p:cNvSpPr>
          <p:nvPr>
            <p:ph sz="quarter" idx="1"/>
          </p:nvPr>
        </p:nvSpPr>
        <p:spPr/>
        <p:txBody>
          <a:bodyPr/>
          <a:lstStyle/>
          <a:p>
            <a:pPr>
              <a:lnSpc>
                <a:spcPct val="90000"/>
              </a:lnSpc>
            </a:pPr>
            <a:r>
              <a:rPr lang="en-US" altLang="zh-CN" dirty="0"/>
              <a:t>Jew against Christian</a:t>
            </a:r>
          </a:p>
          <a:p>
            <a:pPr>
              <a:lnSpc>
                <a:spcPct val="90000"/>
              </a:lnSpc>
            </a:pPr>
            <a:r>
              <a:rPr lang="en-US" altLang="zh-CN" dirty="0"/>
              <a:t>Love against hate</a:t>
            </a:r>
          </a:p>
          <a:p>
            <a:pPr>
              <a:lnSpc>
                <a:spcPct val="90000"/>
              </a:lnSpc>
            </a:pPr>
            <a:r>
              <a:rPr lang="en-US" altLang="zh-CN" dirty="0"/>
              <a:t>Usury against venture trading</a:t>
            </a:r>
          </a:p>
          <a:p>
            <a:pPr>
              <a:lnSpc>
                <a:spcPct val="90000"/>
              </a:lnSpc>
            </a:pPr>
            <a:r>
              <a:rPr lang="en-US" altLang="zh-CN" dirty="0"/>
              <a:t>Mercy against justice</a:t>
            </a:r>
          </a:p>
          <a:p>
            <a:pPr>
              <a:lnSpc>
                <a:spcPct val="90000"/>
              </a:lnSpc>
            </a:pPr>
            <a:endParaRPr lang="en-US" altLang="zh-CN" dirty="0"/>
          </a:p>
          <a:p>
            <a:pPr>
              <a:lnSpc>
                <a:spcPct val="90000"/>
              </a:lnSpc>
            </a:pPr>
            <a:r>
              <a:rPr lang="en-US" altLang="zh-CN" dirty="0"/>
              <a:t>Appearances are rarely what the seem: gold and silver prove worthless, identities are mistaken, women disguised </a:t>
            </a:r>
            <a:r>
              <a:rPr lang="en-US" altLang="zh-CN" dirty="0" smtClean="0"/>
              <a:t>as</a:t>
            </a:r>
            <a:r>
              <a:rPr lang="zh-CN" altLang="en-US" dirty="0" smtClean="0"/>
              <a:t> </a:t>
            </a:r>
            <a:r>
              <a:rPr lang="en-US" altLang="zh-CN" dirty="0"/>
              <a:t>men trick their husbands.</a:t>
            </a:r>
          </a:p>
        </p:txBody>
      </p:sp>
      <p:sp>
        <p:nvSpPr>
          <p:cNvPr id="4" name="Footer Placeholder 3"/>
          <p:cNvSpPr>
            <a:spLocks noGrp="1"/>
          </p:cNvSpPr>
          <p:nvPr>
            <p:ph type="ftr" sz="quarter" idx="16"/>
          </p:nvPr>
        </p:nvSpPr>
        <p:spPr>
          <a:xfrm>
            <a:off x="2819400" y="5867400"/>
            <a:ext cx="4953000" cy="365760"/>
          </a:xfrm>
        </p:spPr>
        <p:txBody>
          <a:bodyPr/>
          <a:lstStyle/>
          <a:p>
            <a:r>
              <a:rPr lang="en-IN" altLang="zh-CN" dirty="0" smtClean="0">
                <a:solidFill>
                  <a:srgbClr val="000000"/>
                </a:solidFill>
              </a:rPr>
              <a:t>An investment that is very risky but could yield great profits</a:t>
            </a:r>
            <a:endParaRPr lang="en-US" altLang="zh-CN" dirty="0">
              <a:solidFill>
                <a:srgbClr val="000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362200" y="609600"/>
            <a:ext cx="6456363" cy="5355312"/>
          </a:xfrm>
          <a:prstGeom prst="rect">
            <a:avLst/>
          </a:prstGeom>
          <a:noFill/>
          <a:ln w="12700">
            <a:solidFill>
              <a:srgbClr val="006600"/>
            </a:solidFill>
            <a:miter lim="800000"/>
            <a:headEnd/>
            <a:tailEnd/>
          </a:ln>
          <a:effectLst/>
        </p:spPr>
        <p:txBody>
          <a:bodyPr wrap="square">
            <a:spAutoFit/>
          </a:bodyPr>
          <a:lstStyle/>
          <a:p>
            <a:pPr>
              <a:spcBef>
                <a:spcPct val="50000"/>
              </a:spcBef>
            </a:pPr>
            <a:r>
              <a:rPr lang="en-US" altLang="zh-CN"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The first half</a:t>
            </a:r>
            <a:r>
              <a:rPr lang="zh-CN" altLang="en-US"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a:t>
            </a:r>
            <a:r>
              <a:rPr lang="en-US" altLang="zh-CN"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Shylock intended to revenge and punish Antonio</a:t>
            </a:r>
            <a:r>
              <a:rPr lang="en-US" altLang="zh-CN" dirty="0">
                <a:solidFill>
                  <a:srgbClr val="006600"/>
                </a:solidFill>
                <a:effectLst>
                  <a:outerShdw blurRad="38100" dist="38100" dir="2700000" algn="tl">
                    <a:srgbClr val="000000">
                      <a:alpha val="43137"/>
                    </a:srgbClr>
                  </a:outerShdw>
                </a:effectLst>
                <a:latin typeface="Aharoni" pitchFamily="2" charset="-79"/>
                <a:cs typeface="Aharoni" pitchFamily="2" charset="-79"/>
              </a:rPr>
              <a:t> </a:t>
            </a:r>
            <a:r>
              <a:rPr lang="en-US" altLang="zh-CN"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                                       </a:t>
            </a:r>
          </a:p>
          <a:p>
            <a:pPr>
              <a:spcBef>
                <a:spcPct val="50000"/>
              </a:spcBef>
            </a:pPr>
            <a:r>
              <a:rPr lang="en-US" altLang="zh-CN"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            </a:t>
            </a:r>
            <a:r>
              <a:rPr lang="zh-CN" altLang="en-US"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 </a:t>
            </a:r>
            <a:r>
              <a:rPr lang="en-US" altLang="zh-CN"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Shylock’s</a:t>
            </a:r>
            <a:r>
              <a:rPr lang="en-US" altLang="zh-CN" dirty="0">
                <a:solidFill>
                  <a:srgbClr val="006600"/>
                </a:solidFill>
                <a:effectLst>
                  <a:outerShdw blurRad="38100" dist="38100" dir="2700000" algn="tl">
                    <a:srgbClr val="000000">
                      <a:alpha val="43137"/>
                    </a:srgbClr>
                  </a:outerShdw>
                </a:effectLst>
                <a:latin typeface="Aharoni" pitchFamily="2" charset="-79"/>
                <a:cs typeface="Aharoni" pitchFamily="2" charset="-79"/>
              </a:rPr>
              <a:t> </a:t>
            </a:r>
            <a:r>
              <a:rPr lang="en-US" altLang="zh-CN"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play</a:t>
            </a:r>
            <a:r>
              <a:rPr lang="zh-CN" altLang="en-US"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a:t>
            </a:r>
          </a:p>
          <a:p>
            <a:pPr>
              <a:spcBef>
                <a:spcPct val="50000"/>
              </a:spcBef>
            </a:pPr>
            <a:r>
              <a:rPr lang="en-US" altLang="zh-CN"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The second half</a:t>
            </a:r>
            <a:r>
              <a:rPr lang="zh-CN" altLang="en-US"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a:t>
            </a:r>
            <a:r>
              <a:rPr lang="en-US" altLang="zh-CN" sz="3600" b="1" dirty="0" smtClean="0">
                <a:solidFill>
                  <a:srgbClr val="006600"/>
                </a:solidFill>
                <a:effectLst>
                  <a:outerShdw blurRad="38100" dist="38100" dir="2700000" algn="tl">
                    <a:srgbClr val="000000">
                      <a:alpha val="43137"/>
                    </a:srgbClr>
                  </a:outerShdw>
                </a:effectLst>
                <a:latin typeface="Aharoni" pitchFamily="2" charset="-79"/>
                <a:cs typeface="Aharoni" pitchFamily="2" charset="-79"/>
              </a:rPr>
              <a:t>Portia intelligently </a:t>
            </a:r>
            <a:r>
              <a:rPr lang="en-US" altLang="zh-CN"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defended Shylock and won the case.        </a:t>
            </a:r>
          </a:p>
          <a:p>
            <a:pPr>
              <a:spcBef>
                <a:spcPct val="50000"/>
              </a:spcBef>
            </a:pPr>
            <a:r>
              <a:rPr lang="en-US" altLang="zh-CN"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               </a:t>
            </a:r>
            <a:r>
              <a:rPr lang="zh-CN" altLang="en-US"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a:t>
            </a:r>
            <a:r>
              <a:rPr lang="en-US" altLang="zh-CN" sz="3600" b="1" dirty="0" smtClean="0">
                <a:solidFill>
                  <a:srgbClr val="006600"/>
                </a:solidFill>
                <a:effectLst>
                  <a:outerShdw blurRad="38100" dist="38100" dir="2700000" algn="tl">
                    <a:srgbClr val="000000">
                      <a:alpha val="43137"/>
                    </a:srgbClr>
                  </a:outerShdw>
                </a:effectLst>
                <a:latin typeface="Aharoni" pitchFamily="2" charset="-79"/>
                <a:cs typeface="Aharoni" pitchFamily="2" charset="-79"/>
              </a:rPr>
              <a:t>Portia’s </a:t>
            </a:r>
            <a:r>
              <a:rPr lang="en-US" altLang="zh-CN"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play</a:t>
            </a:r>
            <a:r>
              <a:rPr lang="zh-CN" altLang="en-US" sz="3600" b="1" dirty="0">
                <a:solidFill>
                  <a:srgbClr val="006600"/>
                </a:solidFill>
                <a:effectLst>
                  <a:outerShdw blurRad="38100" dist="38100" dir="2700000" algn="tl">
                    <a:srgbClr val="000000">
                      <a:alpha val="43137"/>
                    </a:srgbClr>
                  </a:outerShdw>
                </a:effectLst>
                <a:latin typeface="Aharoni" pitchFamily="2" charset="-79"/>
                <a:cs typeface="Aharoni" pitchFamily="2" charset="-79"/>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edge">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43000">
              <a:srgbClr val="C00000"/>
            </a:gs>
          </a:gsLst>
          <a:lin ang="7200000" scaled="0"/>
        </a:gradFill>
        <a:effectLst/>
      </p:bgPr>
    </p:bg>
    <p:spTree>
      <p:nvGrpSpPr>
        <p:cNvPr id="1" name=""/>
        <p:cNvGrpSpPr/>
        <p:nvPr/>
      </p:nvGrpSpPr>
      <p:grpSpPr>
        <a:xfrm>
          <a:off x="0" y="0"/>
          <a:ext cx="0" cy="0"/>
          <a:chOff x="0" y="0"/>
          <a:chExt cx="0" cy="0"/>
        </a:xfrm>
      </p:grpSpPr>
      <p:sp>
        <p:nvSpPr>
          <p:cNvPr id="3" name="Rectangle 2"/>
          <p:cNvSpPr/>
          <p:nvPr/>
        </p:nvSpPr>
        <p:spPr>
          <a:xfrm>
            <a:off x="152400" y="0"/>
            <a:ext cx="899160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1600" b="1" dirty="0" smtClean="0">
                <a:latin typeface="Verdana" pitchFamily="34" charset="0"/>
              </a:rPr>
              <a:t>1.The battle between Portia and Shylock can be divided into two rounds.</a:t>
            </a:r>
          </a:p>
          <a:p>
            <a:r>
              <a:rPr lang="en-US" altLang="zh-CN" sz="1600" b="1" dirty="0" smtClean="0"/>
              <a:t>2.The two rounds of debate can be divided into three parts.</a:t>
            </a:r>
          </a:p>
          <a:p>
            <a:r>
              <a:rPr lang="en-US" altLang="zh-CN" sz="1600" b="1" dirty="0" smtClean="0">
                <a:latin typeface="Verdana" pitchFamily="34" charset="0"/>
              </a:rPr>
              <a:t>3.In what way did Portia won</a:t>
            </a:r>
            <a:r>
              <a:rPr lang="zh-CN" altLang="en-US" sz="1600" b="1" dirty="0" smtClean="0">
                <a:latin typeface="Verdana" pitchFamily="34" charset="0"/>
              </a:rPr>
              <a:t>？</a:t>
            </a:r>
            <a:endParaRPr lang="en-US" altLang="zh-CN" sz="1600" b="1" dirty="0" smtClean="0">
              <a:latin typeface="Verdana" pitchFamily="34" charset="0"/>
            </a:endParaRPr>
          </a:p>
          <a:p>
            <a:r>
              <a:rPr lang="en-US" altLang="zh-CN" sz="1400" b="1" dirty="0" smtClean="0">
                <a:latin typeface="Verdana" pitchFamily="34" charset="0"/>
                <a:ea typeface="Verdana" pitchFamily="34" charset="0"/>
                <a:cs typeface="Verdana" pitchFamily="34" charset="0"/>
              </a:rPr>
              <a:t>4.From the two rounds of debate</a:t>
            </a:r>
            <a:r>
              <a:rPr lang="zh-CN" altLang="en-US" sz="1400" b="1" dirty="0" smtClean="0">
                <a:latin typeface="Verdana" pitchFamily="34" charset="0"/>
                <a:cs typeface="Verdana" pitchFamily="34" charset="0"/>
              </a:rPr>
              <a:t>，</a:t>
            </a:r>
            <a:r>
              <a:rPr lang="en-US" altLang="zh-CN" sz="1400" b="1" dirty="0" smtClean="0">
                <a:latin typeface="Verdana" pitchFamily="34" charset="0"/>
                <a:ea typeface="Verdana" pitchFamily="34" charset="0"/>
                <a:cs typeface="Verdana" pitchFamily="34" charset="0"/>
              </a:rPr>
              <a:t>what’s the feeling impacting on the audience</a:t>
            </a:r>
            <a:r>
              <a:rPr lang="zh-CN" altLang="en-US" sz="1400" b="1" dirty="0" smtClean="0">
                <a:latin typeface="Verdana" pitchFamily="34" charset="0"/>
                <a:cs typeface="Verdana" pitchFamily="34" charset="0"/>
              </a:rPr>
              <a:t>？</a:t>
            </a:r>
            <a:endParaRPr lang="en-US" altLang="zh-CN" sz="1400" b="1" dirty="0">
              <a:latin typeface="Verdana" pitchFamily="34" charset="0"/>
              <a:ea typeface="Verdana" pitchFamily="34" charset="0"/>
              <a:cs typeface="Verdana" pitchFamily="34" charset="0"/>
            </a:endParaRPr>
          </a:p>
        </p:txBody>
      </p:sp>
      <p:grpSp>
        <p:nvGrpSpPr>
          <p:cNvPr id="4" name="Group 7"/>
          <p:cNvGrpSpPr>
            <a:grpSpLocks/>
          </p:cNvGrpSpPr>
          <p:nvPr/>
        </p:nvGrpSpPr>
        <p:grpSpPr bwMode="auto">
          <a:xfrm>
            <a:off x="152401" y="1524001"/>
            <a:ext cx="5943599" cy="4974340"/>
            <a:chOff x="295" y="1310"/>
            <a:chExt cx="3960" cy="2789"/>
          </a:xfrm>
        </p:grpSpPr>
        <p:sp>
          <p:nvSpPr>
            <p:cNvPr id="5" name="Text Box 8"/>
            <p:cNvSpPr txBox="1">
              <a:spLocks noChangeArrowheads="1"/>
            </p:cNvSpPr>
            <p:nvPr/>
          </p:nvSpPr>
          <p:spPr bwMode="auto">
            <a:xfrm>
              <a:off x="295" y="1310"/>
              <a:ext cx="1280" cy="397"/>
            </a:xfrm>
            <a:prstGeom prst="rect">
              <a:avLst/>
            </a:prstGeom>
            <a:noFill/>
            <a:ln w="9525">
              <a:noFill/>
              <a:miter lim="800000"/>
              <a:headEnd/>
              <a:tailEnd/>
            </a:ln>
            <a:effectLst/>
          </p:spPr>
          <p:txBody>
            <a:bodyPr wrap="none">
              <a:spAutoFit/>
            </a:bodyPr>
            <a:lstStyle/>
            <a:p>
              <a:r>
                <a:rPr lang="en-US" altLang="zh-CN" sz="4000" b="1" dirty="0" smtClean="0">
                  <a:latin typeface="Verdana" pitchFamily="34" charset="0"/>
                </a:rPr>
                <a:t>Portia</a:t>
              </a:r>
              <a:endParaRPr lang="en-US" altLang="zh-CN" sz="4000" b="1" dirty="0">
                <a:latin typeface="Verdana" pitchFamily="34" charset="0"/>
              </a:endParaRPr>
            </a:p>
          </p:txBody>
        </p:sp>
        <p:sp>
          <p:nvSpPr>
            <p:cNvPr id="6" name="Text Box 9"/>
            <p:cNvSpPr txBox="1">
              <a:spLocks noChangeArrowheads="1"/>
            </p:cNvSpPr>
            <p:nvPr/>
          </p:nvSpPr>
          <p:spPr bwMode="auto">
            <a:xfrm>
              <a:off x="2744" y="1310"/>
              <a:ext cx="1511" cy="442"/>
            </a:xfrm>
            <a:prstGeom prst="rect">
              <a:avLst/>
            </a:prstGeom>
            <a:noFill/>
            <a:ln w="9525">
              <a:noFill/>
              <a:miter lim="800000"/>
              <a:headEnd/>
              <a:tailEnd/>
            </a:ln>
            <a:effectLst/>
          </p:spPr>
          <p:txBody>
            <a:bodyPr wrap="none">
              <a:spAutoFit/>
            </a:bodyPr>
            <a:lstStyle/>
            <a:p>
              <a:r>
                <a:rPr lang="en-US" altLang="zh-CN" sz="4000" b="1" dirty="0" smtClean="0">
                  <a:latin typeface="Verdana" pitchFamily="34" charset="0"/>
                </a:rPr>
                <a:t>Shylock</a:t>
              </a:r>
              <a:endParaRPr lang="en-US" altLang="zh-CN" sz="4000" b="1" dirty="0">
                <a:latin typeface="Verdana" pitchFamily="34" charset="0"/>
              </a:endParaRPr>
            </a:p>
          </p:txBody>
        </p:sp>
        <p:sp>
          <p:nvSpPr>
            <p:cNvPr id="7" name="Rectangle 10"/>
            <p:cNvSpPr>
              <a:spLocks noChangeArrowheads="1"/>
            </p:cNvSpPr>
            <p:nvPr/>
          </p:nvSpPr>
          <p:spPr bwMode="auto">
            <a:xfrm>
              <a:off x="340" y="2568"/>
              <a:ext cx="3502" cy="397"/>
            </a:xfrm>
            <a:prstGeom prst="rect">
              <a:avLst/>
            </a:prstGeom>
            <a:noFill/>
            <a:ln w="9525">
              <a:noFill/>
              <a:miter lim="800000"/>
              <a:headEnd/>
              <a:tailEnd/>
            </a:ln>
            <a:effectLst/>
          </p:spPr>
          <p:txBody>
            <a:bodyPr>
              <a:spAutoFit/>
            </a:bodyPr>
            <a:lstStyle/>
            <a:p>
              <a:r>
                <a:rPr lang="en-US" altLang="zh-CN" sz="2000" b="1" dirty="0">
                  <a:ea typeface="黑体" pitchFamily="2" charset="-122"/>
                </a:rPr>
                <a:t>Must cut</a:t>
              </a:r>
              <a:r>
                <a:rPr lang="zh-CN" altLang="en-US" sz="2000" b="1" dirty="0">
                  <a:ea typeface="黑体" pitchFamily="2" charset="-122"/>
                </a:rPr>
                <a:t>，</a:t>
              </a:r>
              <a:r>
                <a:rPr lang="en-US" altLang="zh-CN" sz="2000" b="1" dirty="0">
                  <a:ea typeface="黑体" pitchFamily="2" charset="-122"/>
                </a:rPr>
                <a:t>law permission</a:t>
              </a:r>
              <a:r>
                <a:rPr lang="zh-CN" altLang="en-US" sz="2000" b="1" dirty="0">
                  <a:ea typeface="黑体" pitchFamily="2" charset="-122"/>
                </a:rPr>
                <a:t>，</a:t>
              </a:r>
              <a:r>
                <a:rPr lang="en-US" altLang="zh-CN" sz="2000" b="1" dirty="0">
                  <a:ea typeface="黑体" pitchFamily="2" charset="-122"/>
                </a:rPr>
                <a:t>verdict of the court</a:t>
              </a:r>
            </a:p>
          </p:txBody>
        </p:sp>
        <p:sp>
          <p:nvSpPr>
            <p:cNvPr id="8" name="Rectangle 11"/>
            <p:cNvSpPr>
              <a:spLocks noChangeArrowheads="1"/>
            </p:cNvSpPr>
            <p:nvPr/>
          </p:nvSpPr>
          <p:spPr bwMode="auto">
            <a:xfrm>
              <a:off x="295" y="3702"/>
              <a:ext cx="3855" cy="39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spcBef>
                  <a:spcPct val="50000"/>
                </a:spcBef>
              </a:pPr>
              <a:r>
                <a:rPr lang="en-US" altLang="zh-CN" sz="2000" b="1" dirty="0">
                  <a:latin typeface="黑体" pitchFamily="2" charset="-122"/>
                  <a:ea typeface="黑体" pitchFamily="2" charset="-122"/>
                </a:rPr>
                <a:t>Threaten the life of the </a:t>
              </a:r>
              <a:r>
                <a:rPr lang="en-US" altLang="zh-CN" sz="2000" b="1" dirty="0" smtClean="0">
                  <a:latin typeface="黑体" pitchFamily="2" charset="-122"/>
                  <a:ea typeface="黑体" pitchFamily="2" charset="-122"/>
                </a:rPr>
                <a:t>citizen, confiscate</a:t>
              </a:r>
              <a:r>
                <a:rPr lang="en-US" altLang="zh-CN" sz="2000" b="1" dirty="0" smtClean="0"/>
                <a:t> </a:t>
              </a:r>
              <a:r>
                <a:rPr lang="en-US" altLang="zh-CN" sz="2000" b="1" dirty="0">
                  <a:latin typeface="黑体" pitchFamily="2" charset="-122"/>
                  <a:ea typeface="黑体" pitchFamily="2" charset="-122"/>
                </a:rPr>
                <a:t>property,  </a:t>
              </a:r>
              <a:r>
                <a:rPr lang="en-US" altLang="zh-CN" sz="2000" b="1" dirty="0">
                  <a:latin typeface="黑体" pitchFamily="2" charset="-122"/>
                  <a:ea typeface="黑体" pitchFamily="2" charset="-122"/>
                  <a:hlinkClick r:id="rId3" action="ppaction://hlinkfile"/>
                </a:rPr>
                <a:t>lose the suit</a:t>
              </a:r>
              <a:endParaRPr lang="en-US" altLang="zh-CN" sz="2000" b="1" dirty="0">
                <a:latin typeface="黑体" pitchFamily="2" charset="-122"/>
                <a:ea typeface="黑体" pitchFamily="2" charset="-122"/>
              </a:endParaRPr>
            </a:p>
          </p:txBody>
        </p:sp>
      </p:grpSp>
      <p:grpSp>
        <p:nvGrpSpPr>
          <p:cNvPr id="9" name="Group 2"/>
          <p:cNvGrpSpPr>
            <a:grpSpLocks/>
          </p:cNvGrpSpPr>
          <p:nvPr/>
        </p:nvGrpSpPr>
        <p:grpSpPr bwMode="auto">
          <a:xfrm>
            <a:off x="609600" y="1828662"/>
            <a:ext cx="7196138" cy="1980924"/>
            <a:chOff x="340" y="1081"/>
            <a:chExt cx="4013" cy="2870"/>
          </a:xfrm>
        </p:grpSpPr>
        <p:sp>
          <p:nvSpPr>
            <p:cNvPr id="10" name="Rectangle 3"/>
            <p:cNvSpPr>
              <a:spLocks noChangeArrowheads="1"/>
            </p:cNvSpPr>
            <p:nvPr/>
          </p:nvSpPr>
          <p:spPr bwMode="auto">
            <a:xfrm>
              <a:off x="1565" y="1854"/>
              <a:ext cx="1268" cy="748"/>
            </a:xfrm>
            <a:prstGeom prst="rect">
              <a:avLst/>
            </a:prstGeom>
            <a:noFill/>
            <a:ln w="9525">
              <a:noFill/>
              <a:miter lim="800000"/>
              <a:headEnd/>
              <a:tailEnd/>
            </a:ln>
            <a:effectLst/>
          </p:spPr>
          <p:txBody>
            <a:bodyPr wrap="none">
              <a:spAutoFit/>
            </a:bodyPr>
            <a:lstStyle/>
            <a:p>
              <a:r>
                <a:rPr lang="en-US" altLang="zh-CN" sz="2400" b="1" dirty="0"/>
                <a:t>Ask for mercy</a:t>
              </a:r>
            </a:p>
            <a:p>
              <a:r>
                <a:rPr lang="en-US" altLang="zh-CN" sz="2400" b="1" dirty="0"/>
                <a:t>Triple payback</a:t>
              </a:r>
            </a:p>
            <a:p>
              <a:r>
                <a:rPr lang="en-US" altLang="zh-CN" sz="2400" b="1" dirty="0"/>
                <a:t>Ask for doctor</a:t>
              </a:r>
            </a:p>
          </p:txBody>
        </p:sp>
        <p:sp>
          <p:nvSpPr>
            <p:cNvPr id="11" name="AutoShape 4"/>
            <p:cNvSpPr>
              <a:spLocks/>
            </p:cNvSpPr>
            <p:nvPr/>
          </p:nvSpPr>
          <p:spPr bwMode="auto">
            <a:xfrm>
              <a:off x="1247" y="1081"/>
              <a:ext cx="495" cy="2870"/>
            </a:xfrm>
            <a:prstGeom prst="leftBrace">
              <a:avLst>
                <a:gd name="adj1" fmla="val 27164"/>
                <a:gd name="adj2" fmla="val 50000"/>
              </a:avLst>
            </a:prstGeom>
            <a:noFill/>
            <a:ln w="9525">
              <a:solidFill>
                <a:schemeClr val="tx1"/>
              </a:solidFill>
              <a:round/>
              <a:headEnd/>
              <a:tailEnd/>
            </a:ln>
            <a:effectLst/>
          </p:spPr>
          <p:txBody>
            <a:bodyPr wrap="none" anchor="ctr"/>
            <a:lstStyle/>
            <a:p>
              <a:endParaRPr lang="en-IN"/>
            </a:p>
          </p:txBody>
        </p:sp>
        <p:sp>
          <p:nvSpPr>
            <p:cNvPr id="12" name="Text Box 5"/>
            <p:cNvSpPr txBox="1">
              <a:spLocks noChangeArrowheads="1"/>
            </p:cNvSpPr>
            <p:nvPr/>
          </p:nvSpPr>
          <p:spPr bwMode="auto">
            <a:xfrm>
              <a:off x="340" y="2086"/>
              <a:ext cx="1053" cy="138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CN" sz="2800" b="1" dirty="0">
                  <a:latin typeface="Verdana" pitchFamily="34" charset="0"/>
                </a:rPr>
                <a:t>Concede</a:t>
              </a:r>
            </a:p>
            <a:p>
              <a:r>
                <a:rPr lang="en-US" altLang="zh-CN" sz="2800" b="1" dirty="0">
                  <a:latin typeface="Verdana" pitchFamily="34" charset="0"/>
                </a:rPr>
                <a:t>3times</a:t>
              </a:r>
            </a:p>
          </p:txBody>
        </p:sp>
        <p:sp>
          <p:nvSpPr>
            <p:cNvPr id="13" name="Text Box 6"/>
            <p:cNvSpPr txBox="1">
              <a:spLocks noChangeArrowheads="1"/>
            </p:cNvSpPr>
            <p:nvPr/>
          </p:nvSpPr>
          <p:spPr bwMode="auto">
            <a:xfrm>
              <a:off x="3230" y="2296"/>
              <a:ext cx="1123" cy="120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zh-CN" sz="2400" b="1" dirty="0">
                  <a:latin typeface="Verdana" pitchFamily="34" charset="0"/>
                </a:rPr>
                <a:t> </a:t>
              </a:r>
              <a:r>
                <a:rPr lang="en-US" altLang="zh-CN" sz="2400" b="1" dirty="0" smtClean="0">
                  <a:latin typeface="Verdana" pitchFamily="34" charset="0"/>
                </a:rPr>
                <a:t>Refuse  3times</a:t>
              </a:r>
              <a:endParaRPr lang="en-US" altLang="zh-CN" sz="2400" b="1" dirty="0">
                <a:latin typeface="Verdan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 calcmode="lin" valueType="num">
                                      <p:cBhvr>
                                        <p:cTn id="14" dur="500" fill="hold"/>
                                        <p:tgtEl>
                                          <p:spTgt spid="9"/>
                                        </p:tgtEl>
                                        <p:attrNameLst>
                                          <p:attrName>style.rotation</p:attrName>
                                        </p:attrNameLst>
                                      </p:cBhvr>
                                      <p:tavLst>
                                        <p:tav tm="0">
                                          <p:val>
                                            <p:fltVal val="360"/>
                                          </p:val>
                                        </p:tav>
                                        <p:tav tm="100000">
                                          <p:val>
                                            <p:fltVal val="0"/>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8100000" scaled="1"/>
          <a:tileRect/>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6600" dirty="0">
                <a:solidFill>
                  <a:schemeClr val="bg1"/>
                </a:solidFill>
                <a:latin typeface="Aharoni" pitchFamily="2" charset="-79"/>
                <a:cs typeface="Aharoni" pitchFamily="2" charset="-79"/>
              </a:rPr>
              <a:t>Three plots</a:t>
            </a:r>
          </a:p>
        </p:txBody>
      </p:sp>
      <p:sp>
        <p:nvSpPr>
          <p:cNvPr id="41987" name="Rectangle 3"/>
          <p:cNvSpPr>
            <a:spLocks noGrp="1" noChangeArrowheads="1"/>
          </p:cNvSpPr>
          <p:nvPr>
            <p:ph sz="quarter" idx="1"/>
          </p:nvPr>
        </p:nvSpPr>
        <p:spPr>
          <a:xfrm>
            <a:off x="0" y="1981200"/>
            <a:ext cx="9144000" cy="4038600"/>
          </a:xfrm>
        </p:spPr>
        <p:txBody>
          <a:bodyPr/>
          <a:lstStyle/>
          <a:p>
            <a:pPr>
              <a:buFontTx/>
              <a:buChar char="•"/>
            </a:pPr>
            <a:r>
              <a:rPr lang="en-US" dirty="0">
                <a:effectLst>
                  <a:outerShdw blurRad="38100" dist="38100" dir="2700000" algn="tl">
                    <a:srgbClr val="000000">
                      <a:alpha val="43137"/>
                    </a:srgbClr>
                  </a:outerShdw>
                </a:effectLst>
                <a:latin typeface="Aharoni" pitchFamily="2" charset="-79"/>
                <a:cs typeface="Aharoni" pitchFamily="2" charset="-79"/>
              </a:rPr>
              <a:t>Casket plot </a:t>
            </a:r>
          </a:p>
          <a:p>
            <a:pPr lvl="1">
              <a:buFontTx/>
              <a:buChar char="•"/>
            </a:pPr>
            <a:r>
              <a:rPr lang="en-US" dirty="0">
                <a:effectLst>
                  <a:outerShdw blurRad="38100" dist="38100" dir="2700000" algn="tl">
                    <a:srgbClr val="000000">
                      <a:alpha val="43137"/>
                    </a:srgbClr>
                  </a:outerShdw>
                </a:effectLst>
                <a:latin typeface="Aharoni" pitchFamily="2" charset="-79"/>
                <a:cs typeface="Aharoni" pitchFamily="2" charset="-79"/>
              </a:rPr>
              <a:t>(Act I – III) Resolved with marriage of Portia and Bassanio</a:t>
            </a:r>
          </a:p>
          <a:p>
            <a:pPr>
              <a:buFontTx/>
              <a:buChar char="•"/>
            </a:pPr>
            <a:r>
              <a:rPr lang="en-US" dirty="0">
                <a:effectLst>
                  <a:outerShdw blurRad="38100" dist="38100" dir="2700000" algn="tl">
                    <a:srgbClr val="000000">
                      <a:alpha val="43137"/>
                    </a:srgbClr>
                  </a:outerShdw>
                </a:effectLst>
                <a:latin typeface="Aharoni" pitchFamily="2" charset="-79"/>
                <a:cs typeface="Aharoni" pitchFamily="2" charset="-79"/>
              </a:rPr>
              <a:t>Pound of Flesh plot </a:t>
            </a:r>
          </a:p>
          <a:p>
            <a:pPr lvl="1">
              <a:buFontTx/>
              <a:buChar char="•"/>
            </a:pPr>
            <a:r>
              <a:rPr lang="en-US" dirty="0">
                <a:effectLst>
                  <a:outerShdw blurRad="38100" dist="38100" dir="2700000" algn="tl">
                    <a:srgbClr val="000000">
                      <a:alpha val="43137"/>
                    </a:srgbClr>
                  </a:outerShdw>
                </a:effectLst>
                <a:latin typeface="Aharoni" pitchFamily="2" charset="-79"/>
                <a:cs typeface="Aharoni" pitchFamily="2" charset="-79"/>
              </a:rPr>
              <a:t>(Act I – IV)  Resolved with Court scene</a:t>
            </a:r>
          </a:p>
          <a:p>
            <a:pPr>
              <a:buFontTx/>
              <a:buChar char="•"/>
            </a:pPr>
            <a:r>
              <a:rPr lang="en-US" dirty="0">
                <a:effectLst>
                  <a:outerShdw blurRad="38100" dist="38100" dir="2700000" algn="tl">
                    <a:srgbClr val="000000">
                      <a:alpha val="43137"/>
                    </a:srgbClr>
                  </a:outerShdw>
                </a:effectLst>
                <a:latin typeface="Aharoni" pitchFamily="2" charset="-79"/>
                <a:cs typeface="Aharoni" pitchFamily="2" charset="-79"/>
              </a:rPr>
              <a:t>Ring plot </a:t>
            </a:r>
          </a:p>
          <a:p>
            <a:pPr lvl="1">
              <a:buFontTx/>
              <a:buChar char="•"/>
            </a:pPr>
            <a:r>
              <a:rPr lang="en-US" dirty="0">
                <a:effectLst>
                  <a:outerShdw blurRad="38100" dist="38100" dir="2700000" algn="tl">
                    <a:srgbClr val="000000">
                      <a:alpha val="43137"/>
                    </a:srgbClr>
                  </a:outerShdw>
                </a:effectLst>
                <a:latin typeface="Aharoni" pitchFamily="2" charset="-79"/>
                <a:cs typeface="Aharoni" pitchFamily="2" charset="-79"/>
              </a:rPr>
              <a:t>(Act III – V)  Resolved with reconciliation scene between Portia and Bassanio, </a:t>
            </a:r>
            <a:r>
              <a:rPr lang="en-US" dirty="0" err="1">
                <a:effectLst>
                  <a:outerShdw blurRad="38100" dist="38100" dir="2700000" algn="tl">
                    <a:srgbClr val="000000">
                      <a:alpha val="43137"/>
                    </a:srgbClr>
                  </a:outerShdw>
                </a:effectLst>
                <a:latin typeface="Aharoni" pitchFamily="2" charset="-79"/>
                <a:cs typeface="Aharoni" pitchFamily="2" charset="-79"/>
              </a:rPr>
              <a:t>Nerissa</a:t>
            </a:r>
            <a:r>
              <a:rPr lang="en-US" dirty="0">
                <a:effectLst>
                  <a:outerShdw blurRad="38100" dist="38100" dir="2700000" algn="tl">
                    <a:srgbClr val="000000">
                      <a:alpha val="43137"/>
                    </a:srgbClr>
                  </a:outerShdw>
                </a:effectLst>
                <a:latin typeface="Aharoni" pitchFamily="2" charset="-79"/>
                <a:cs typeface="Aharoni" pitchFamily="2" charset="-79"/>
              </a:rPr>
              <a:t> and </a:t>
            </a:r>
            <a:r>
              <a:rPr lang="en-US" dirty="0" err="1">
                <a:effectLst>
                  <a:outerShdw blurRad="38100" dist="38100" dir="2700000" algn="tl">
                    <a:srgbClr val="000000">
                      <a:alpha val="43137"/>
                    </a:srgbClr>
                  </a:outerShdw>
                </a:effectLst>
                <a:latin typeface="Aharoni" pitchFamily="2" charset="-79"/>
                <a:cs typeface="Aharoni" pitchFamily="2" charset="-79"/>
              </a:rPr>
              <a:t>Gratiano</a:t>
            </a:r>
            <a:endParaRPr lang="en-US" dirty="0">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Connection between plots</a:t>
            </a:r>
          </a:p>
        </p:txBody>
      </p:sp>
      <p:sp>
        <p:nvSpPr>
          <p:cNvPr id="45059" name="Rectangle 3"/>
          <p:cNvSpPr>
            <a:spLocks noGrp="1" noChangeArrowheads="1"/>
          </p:cNvSpPr>
          <p:nvPr>
            <p:ph sz="quarter" idx="1"/>
          </p:nvPr>
        </p:nvSpPr>
        <p:spPr>
          <a:xfrm>
            <a:off x="304800" y="1981200"/>
            <a:ext cx="8534400" cy="4876800"/>
          </a:xfrm>
        </p:spPr>
        <p:txBody>
          <a:bodyPr/>
          <a:lstStyle/>
          <a:p>
            <a:pPr>
              <a:buFontTx/>
              <a:buChar char="•"/>
            </a:pPr>
            <a:r>
              <a:rPr lang="en-US" dirty="0"/>
              <a:t>Casket plot</a:t>
            </a:r>
          </a:p>
          <a:p>
            <a:pPr lvl="1">
              <a:buFontTx/>
              <a:buChar char="•"/>
            </a:pPr>
            <a:r>
              <a:rPr lang="en-US" dirty="0"/>
              <a:t>Bassanio needs money to woo Portia, thus borrows money from Antonio who need to borrow from Shylock, the Pound of Flesh plot</a:t>
            </a:r>
          </a:p>
          <a:p>
            <a:pPr lvl="1">
              <a:buFontTx/>
              <a:buChar char="•"/>
            </a:pPr>
            <a:r>
              <a:rPr lang="en-US" dirty="0"/>
              <a:t>Bassanio fulfills Portia’s father’s requirements but says contract isn’t final “until ratified by you.”  Portia has fulfilled duty to father by marrying, but Ring plot allows her “out.”</a:t>
            </a:r>
          </a:p>
          <a:p>
            <a:pPr lvl="1">
              <a:buFontTx/>
              <a:buChar char="•"/>
            </a:pPr>
            <a:r>
              <a:rPr lang="en-US" dirty="0"/>
              <a:t>Ring plot tests whether Bassanio was really willing to risk and hazard all he had for love.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Connection between plots</a:t>
            </a:r>
          </a:p>
        </p:txBody>
      </p:sp>
      <p:sp>
        <p:nvSpPr>
          <p:cNvPr id="46083" name="Rectangle 3"/>
          <p:cNvSpPr>
            <a:spLocks noGrp="1" noChangeArrowheads="1"/>
          </p:cNvSpPr>
          <p:nvPr>
            <p:ph sz="quarter" idx="1"/>
          </p:nvPr>
        </p:nvSpPr>
        <p:spPr>
          <a:xfrm>
            <a:off x="304800" y="1981200"/>
            <a:ext cx="8534400" cy="4876800"/>
          </a:xfrm>
        </p:spPr>
        <p:txBody>
          <a:bodyPr/>
          <a:lstStyle/>
          <a:p>
            <a:pPr>
              <a:buFontTx/>
              <a:buChar char="•"/>
            </a:pPr>
            <a:r>
              <a:rPr lang="en-US" dirty="0"/>
              <a:t>Pound of Flesh plot</a:t>
            </a:r>
          </a:p>
          <a:p>
            <a:pPr lvl="1">
              <a:buFontTx/>
              <a:buChar char="•"/>
            </a:pPr>
            <a:r>
              <a:rPr lang="en-US" dirty="0"/>
              <a:t>Antonio borrows money from Shylock so Bassanio can woo Portia, the Casket plot</a:t>
            </a:r>
          </a:p>
          <a:p>
            <a:pPr lvl="1">
              <a:buFontTx/>
              <a:buChar char="•"/>
            </a:pPr>
            <a:r>
              <a:rPr lang="en-US" dirty="0"/>
              <a:t>Portia also is the justice who pronounces sentence on Shylock for his attempt on Antonio’s life, the Pound of Flesh plot</a:t>
            </a:r>
          </a:p>
          <a:p>
            <a:pPr lvl="1">
              <a:buFontTx/>
              <a:buChar char="•"/>
            </a:pPr>
            <a:r>
              <a:rPr lang="en-US" dirty="0"/>
              <a:t>Portia’s role in saving Antonio and their desire to show their gratitude allows her the opportunity to request the ring from Bassanio as payment, affecting the Ring plot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Connection between plots</a:t>
            </a:r>
          </a:p>
        </p:txBody>
      </p:sp>
      <p:sp>
        <p:nvSpPr>
          <p:cNvPr id="47107" name="Rectangle 3"/>
          <p:cNvSpPr>
            <a:spLocks noGrp="1" noChangeArrowheads="1"/>
          </p:cNvSpPr>
          <p:nvPr>
            <p:ph sz="quarter" idx="1"/>
          </p:nvPr>
        </p:nvSpPr>
        <p:spPr>
          <a:xfrm>
            <a:off x="304800" y="1981200"/>
            <a:ext cx="8534400" cy="4876800"/>
          </a:xfrm>
        </p:spPr>
        <p:txBody>
          <a:bodyPr/>
          <a:lstStyle/>
          <a:p>
            <a:pPr>
              <a:buFontTx/>
              <a:buChar char="•"/>
            </a:pPr>
            <a:r>
              <a:rPr lang="en-US" dirty="0"/>
              <a:t>Ring plot</a:t>
            </a:r>
          </a:p>
          <a:p>
            <a:pPr lvl="1">
              <a:buFontTx/>
              <a:buChar char="•"/>
            </a:pPr>
            <a:r>
              <a:rPr lang="en-US" dirty="0"/>
              <a:t>The gift of the ring by Portia to Bassanio culminates the Casket plot as a symbol for their love and marriage</a:t>
            </a:r>
          </a:p>
          <a:p>
            <a:pPr lvl="1">
              <a:buFontTx/>
              <a:buChar char="•"/>
            </a:pPr>
            <a:r>
              <a:rPr lang="en-US" dirty="0"/>
              <a:t>Portia’s role in rescuing Antonio allows her to request the ring as payment from Bassanio, connecting it to the Pound of Flesh plot</a:t>
            </a:r>
          </a:p>
          <a:p>
            <a:pPr lvl="1">
              <a:buFontTx/>
              <a:buChar char="•"/>
            </a:pPr>
            <a:r>
              <a:rPr lang="en-US" dirty="0"/>
              <a:t>By giving the ring to Antonio to give to Bassanio, Portia overrides the male bond and makes him an advocate for their marriage as most important bond.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z="4000"/>
              <a:t>Potential conflict for Bassanio’s love</a:t>
            </a:r>
          </a:p>
        </p:txBody>
      </p:sp>
      <p:sp>
        <p:nvSpPr>
          <p:cNvPr id="48131" name="Line 3"/>
          <p:cNvSpPr>
            <a:spLocks noChangeShapeType="1"/>
          </p:cNvSpPr>
          <p:nvPr/>
        </p:nvSpPr>
        <p:spPr bwMode="auto">
          <a:xfrm>
            <a:off x="2438400" y="5181600"/>
            <a:ext cx="3886200" cy="0"/>
          </a:xfrm>
          <a:prstGeom prst="line">
            <a:avLst/>
          </a:prstGeom>
          <a:noFill/>
          <a:ln w="38100">
            <a:solidFill>
              <a:srgbClr val="FF0000"/>
            </a:solidFill>
            <a:round/>
            <a:headEnd type="none" w="sm" len="sm"/>
            <a:tailEnd type="none" w="sm" len="sm"/>
          </a:ln>
          <a:effectLst/>
        </p:spPr>
        <p:txBody>
          <a:bodyPr/>
          <a:lstStyle/>
          <a:p>
            <a:endParaRPr lang="en-IN"/>
          </a:p>
        </p:txBody>
      </p:sp>
      <p:sp>
        <p:nvSpPr>
          <p:cNvPr id="48132" name="Line 4"/>
          <p:cNvSpPr>
            <a:spLocks noChangeShapeType="1"/>
          </p:cNvSpPr>
          <p:nvPr/>
        </p:nvSpPr>
        <p:spPr bwMode="auto">
          <a:xfrm flipV="1">
            <a:off x="2438400" y="2895600"/>
            <a:ext cx="1981200" cy="2286000"/>
          </a:xfrm>
          <a:prstGeom prst="line">
            <a:avLst/>
          </a:prstGeom>
          <a:noFill/>
          <a:ln w="38100">
            <a:solidFill>
              <a:srgbClr val="FF0000"/>
            </a:solidFill>
            <a:round/>
            <a:headEnd type="none" w="sm" len="sm"/>
            <a:tailEnd type="none" w="sm" len="sm"/>
          </a:ln>
          <a:effectLst/>
        </p:spPr>
        <p:txBody>
          <a:bodyPr/>
          <a:lstStyle/>
          <a:p>
            <a:endParaRPr lang="en-IN"/>
          </a:p>
        </p:txBody>
      </p:sp>
      <p:sp>
        <p:nvSpPr>
          <p:cNvPr id="48133" name="Line 5"/>
          <p:cNvSpPr>
            <a:spLocks noChangeShapeType="1"/>
          </p:cNvSpPr>
          <p:nvPr/>
        </p:nvSpPr>
        <p:spPr bwMode="auto">
          <a:xfrm>
            <a:off x="4419600" y="2895600"/>
            <a:ext cx="1905000" cy="2286000"/>
          </a:xfrm>
          <a:prstGeom prst="line">
            <a:avLst/>
          </a:prstGeom>
          <a:noFill/>
          <a:ln w="38100">
            <a:solidFill>
              <a:srgbClr val="FF0000"/>
            </a:solidFill>
            <a:round/>
            <a:headEnd type="none" w="sm" len="sm"/>
            <a:tailEnd type="none" w="sm" len="sm"/>
          </a:ln>
          <a:effectLst/>
        </p:spPr>
        <p:txBody>
          <a:bodyPr/>
          <a:lstStyle/>
          <a:p>
            <a:endParaRPr lang="en-IN"/>
          </a:p>
        </p:txBody>
      </p:sp>
      <p:sp>
        <p:nvSpPr>
          <p:cNvPr id="48151" name="Text Box 23"/>
          <p:cNvSpPr txBox="1">
            <a:spLocks noChangeArrowheads="1"/>
          </p:cNvSpPr>
          <p:nvPr/>
        </p:nvSpPr>
        <p:spPr bwMode="auto">
          <a:xfrm>
            <a:off x="1752600" y="5257800"/>
            <a:ext cx="1392238" cy="519113"/>
          </a:xfrm>
          <a:prstGeom prst="rect">
            <a:avLst/>
          </a:prstGeom>
          <a:noFill/>
          <a:ln w="12700">
            <a:noFill/>
            <a:miter lim="800000"/>
            <a:headEnd type="none" w="sm" len="sm"/>
            <a:tailEnd type="none" w="sm" len="sm"/>
          </a:ln>
          <a:effectLst/>
        </p:spPr>
        <p:txBody>
          <a:bodyPr wrap="none">
            <a:spAutoFit/>
          </a:bodyPr>
          <a:lstStyle/>
          <a:p>
            <a:r>
              <a:rPr lang="en-US" sz="2800">
                <a:solidFill>
                  <a:srgbClr val="FF0000"/>
                </a:solidFill>
                <a:effectLst>
                  <a:outerShdw blurRad="38100" dist="38100" dir="2700000" algn="tl">
                    <a:srgbClr val="000000"/>
                  </a:outerShdw>
                </a:effectLst>
              </a:rPr>
              <a:t>Antonio</a:t>
            </a:r>
          </a:p>
        </p:txBody>
      </p:sp>
      <p:sp>
        <p:nvSpPr>
          <p:cNvPr id="48152" name="Text Box 24"/>
          <p:cNvSpPr txBox="1">
            <a:spLocks noChangeArrowheads="1"/>
          </p:cNvSpPr>
          <p:nvPr/>
        </p:nvSpPr>
        <p:spPr bwMode="auto">
          <a:xfrm>
            <a:off x="5791200" y="5257800"/>
            <a:ext cx="1114425" cy="519113"/>
          </a:xfrm>
          <a:prstGeom prst="rect">
            <a:avLst/>
          </a:prstGeom>
          <a:noFill/>
          <a:ln w="12700">
            <a:noFill/>
            <a:miter lim="800000"/>
            <a:headEnd type="none" w="sm" len="sm"/>
            <a:tailEnd type="none" w="sm" len="sm"/>
          </a:ln>
          <a:effectLst/>
        </p:spPr>
        <p:txBody>
          <a:bodyPr wrap="none">
            <a:spAutoFit/>
          </a:bodyPr>
          <a:lstStyle/>
          <a:p>
            <a:r>
              <a:rPr lang="en-US" sz="2800">
                <a:solidFill>
                  <a:srgbClr val="FF0000"/>
                </a:solidFill>
                <a:effectLst>
                  <a:outerShdw blurRad="38100" dist="38100" dir="2700000" algn="tl">
                    <a:srgbClr val="000000"/>
                  </a:outerShdw>
                </a:effectLst>
              </a:rPr>
              <a:t>Portia</a:t>
            </a:r>
          </a:p>
        </p:txBody>
      </p:sp>
      <p:sp>
        <p:nvSpPr>
          <p:cNvPr id="48153" name="Text Box 25"/>
          <p:cNvSpPr txBox="1">
            <a:spLocks noChangeArrowheads="1"/>
          </p:cNvSpPr>
          <p:nvPr/>
        </p:nvSpPr>
        <p:spPr bwMode="auto">
          <a:xfrm>
            <a:off x="3581400" y="2209800"/>
            <a:ext cx="1649413" cy="519113"/>
          </a:xfrm>
          <a:prstGeom prst="rect">
            <a:avLst/>
          </a:prstGeom>
          <a:noFill/>
          <a:ln w="12700">
            <a:noFill/>
            <a:miter lim="800000"/>
            <a:headEnd type="none" w="sm" len="sm"/>
            <a:tailEnd type="none" w="sm" len="sm"/>
          </a:ln>
          <a:effectLst/>
        </p:spPr>
        <p:txBody>
          <a:bodyPr wrap="none">
            <a:spAutoFit/>
          </a:bodyPr>
          <a:lstStyle/>
          <a:p>
            <a:r>
              <a:rPr lang="en-US" sz="2800" dirty="0">
                <a:solidFill>
                  <a:srgbClr val="FF0000"/>
                </a:solidFill>
                <a:effectLst>
                  <a:outerShdw blurRad="38100" dist="38100" dir="2700000" algn="tl">
                    <a:srgbClr val="000000"/>
                  </a:outerShdw>
                </a:effectLst>
              </a:rPr>
              <a:t>Bassanio</a:t>
            </a:r>
          </a:p>
        </p:txBody>
      </p:sp>
      <p:sp>
        <p:nvSpPr>
          <p:cNvPr id="48154" name="Line 26"/>
          <p:cNvSpPr>
            <a:spLocks noChangeShapeType="1"/>
          </p:cNvSpPr>
          <p:nvPr/>
        </p:nvSpPr>
        <p:spPr bwMode="auto">
          <a:xfrm>
            <a:off x="2438400" y="5181600"/>
            <a:ext cx="3810000" cy="0"/>
          </a:xfrm>
          <a:prstGeom prst="line">
            <a:avLst/>
          </a:prstGeom>
          <a:noFill/>
          <a:ln w="38100">
            <a:solidFill>
              <a:srgbClr val="FF0000"/>
            </a:solidFill>
            <a:round/>
            <a:headEnd type="none" w="sm" len="sm"/>
            <a:tailEnd type="triangle" w="lg" len="lg"/>
          </a:ln>
          <a:effectLst/>
        </p:spPr>
        <p:txBody>
          <a:bodyPr/>
          <a:lstStyle/>
          <a:p>
            <a:endParaRPr lang="en-IN"/>
          </a:p>
        </p:txBody>
      </p:sp>
      <p:sp>
        <p:nvSpPr>
          <p:cNvPr id="48155" name="Line 27"/>
          <p:cNvSpPr>
            <a:spLocks noChangeShapeType="1"/>
          </p:cNvSpPr>
          <p:nvPr/>
        </p:nvSpPr>
        <p:spPr bwMode="auto">
          <a:xfrm flipH="1">
            <a:off x="2438400" y="5181600"/>
            <a:ext cx="1447800" cy="0"/>
          </a:xfrm>
          <a:prstGeom prst="line">
            <a:avLst/>
          </a:prstGeom>
          <a:noFill/>
          <a:ln w="38100">
            <a:solidFill>
              <a:srgbClr val="FF0000"/>
            </a:solidFill>
            <a:round/>
            <a:headEnd type="none" w="sm" len="sm"/>
            <a:tailEnd type="triangle" w="lg" len="lg"/>
          </a:ln>
          <a:effectLst/>
        </p:spPr>
        <p:txBody>
          <a:bodyPr/>
          <a:lstStyle/>
          <a:p>
            <a:endParaRPr lang="en-IN"/>
          </a:p>
        </p:txBody>
      </p:sp>
      <p:sp>
        <p:nvSpPr>
          <p:cNvPr id="48156" name="Text Box 28"/>
          <p:cNvSpPr txBox="1">
            <a:spLocks noChangeArrowheads="1"/>
          </p:cNvSpPr>
          <p:nvPr/>
        </p:nvSpPr>
        <p:spPr bwMode="auto">
          <a:xfrm>
            <a:off x="3200400" y="4724400"/>
            <a:ext cx="2405063" cy="457200"/>
          </a:xfrm>
          <a:prstGeom prst="rect">
            <a:avLst/>
          </a:prstGeom>
          <a:noFill/>
          <a:ln w="12700">
            <a:noFill/>
            <a:miter lim="800000"/>
            <a:headEnd type="none" w="sm" len="sm"/>
            <a:tailEnd type="none" w="sm" len="sm"/>
          </a:ln>
          <a:effectLst/>
        </p:spPr>
        <p:txBody>
          <a:bodyPr wrap="none">
            <a:spAutoFit/>
          </a:bodyPr>
          <a:lstStyle/>
          <a:p>
            <a:r>
              <a:rPr lang="en-US">
                <a:effectLst>
                  <a:outerShdw blurRad="38100" dist="38100" dir="2700000" algn="tl">
                    <a:srgbClr val="000000"/>
                  </a:outerShdw>
                </a:effectLst>
              </a:rPr>
              <a:t>Potential conflict</a:t>
            </a:r>
          </a:p>
        </p:txBody>
      </p:sp>
      <p:sp>
        <p:nvSpPr>
          <p:cNvPr id="48157" name="Text Box 29"/>
          <p:cNvSpPr txBox="1">
            <a:spLocks noChangeArrowheads="1"/>
          </p:cNvSpPr>
          <p:nvPr/>
        </p:nvSpPr>
        <p:spPr bwMode="auto">
          <a:xfrm rot="18600000">
            <a:off x="1938337" y="3700463"/>
            <a:ext cx="2524125" cy="457200"/>
          </a:xfrm>
          <a:prstGeom prst="rect">
            <a:avLst/>
          </a:prstGeom>
          <a:noFill/>
          <a:ln w="12700">
            <a:noFill/>
            <a:miter lim="800000"/>
            <a:headEnd type="none" w="sm" len="sm"/>
            <a:tailEnd type="none" w="sm" len="sm"/>
          </a:ln>
          <a:effectLst/>
        </p:spPr>
        <p:txBody>
          <a:bodyPr wrap="none">
            <a:spAutoFit/>
          </a:bodyPr>
          <a:lstStyle/>
          <a:p>
            <a:r>
              <a:rPr lang="en-US">
                <a:effectLst>
                  <a:outerShdw blurRad="38100" dist="38100" dir="2700000" algn="tl">
                    <a:srgbClr val="000000"/>
                  </a:outerShdw>
                </a:effectLst>
              </a:rPr>
              <a:t>Love / Friendship</a:t>
            </a:r>
          </a:p>
        </p:txBody>
      </p:sp>
      <p:sp>
        <p:nvSpPr>
          <p:cNvPr id="48158" name="Text Box 30"/>
          <p:cNvSpPr txBox="1">
            <a:spLocks noChangeArrowheads="1"/>
          </p:cNvSpPr>
          <p:nvPr/>
        </p:nvSpPr>
        <p:spPr bwMode="auto">
          <a:xfrm rot="3000000">
            <a:off x="4487068" y="3742532"/>
            <a:ext cx="2303463" cy="457200"/>
          </a:xfrm>
          <a:prstGeom prst="rect">
            <a:avLst/>
          </a:prstGeom>
          <a:noFill/>
          <a:ln w="12700">
            <a:noFill/>
            <a:miter lim="800000"/>
            <a:headEnd type="none" w="sm" len="sm"/>
            <a:tailEnd type="none" w="sm" len="sm"/>
          </a:ln>
          <a:effectLst/>
        </p:spPr>
        <p:txBody>
          <a:bodyPr wrap="none">
            <a:spAutoFit/>
          </a:bodyPr>
          <a:lstStyle/>
          <a:p>
            <a:r>
              <a:rPr lang="en-US">
                <a:effectLst>
                  <a:outerShdw blurRad="38100" dist="38100" dir="2700000" algn="tl">
                    <a:srgbClr val="000000"/>
                  </a:outerShdw>
                </a:effectLst>
              </a:rPr>
              <a:t>Love / Marriage</a:t>
            </a:r>
          </a:p>
        </p:txBody>
      </p:sp>
      <p:sp>
        <p:nvSpPr>
          <p:cNvPr id="48160" name="Text Box 32"/>
          <p:cNvSpPr txBox="1">
            <a:spLocks noChangeArrowheads="1"/>
          </p:cNvSpPr>
          <p:nvPr/>
        </p:nvSpPr>
        <p:spPr bwMode="auto">
          <a:xfrm>
            <a:off x="6461125" y="5373688"/>
            <a:ext cx="184150" cy="457200"/>
          </a:xfrm>
          <a:prstGeom prst="rect">
            <a:avLst/>
          </a:prstGeom>
          <a:noFill/>
          <a:ln w="12700">
            <a:noFill/>
            <a:miter lim="800000"/>
            <a:headEnd type="none" w="sm" len="sm"/>
            <a:tailEnd type="none" w="sm" len="sm"/>
          </a:ln>
          <a:effectLst/>
        </p:spPr>
        <p:txBody>
          <a:bodyPr wrap="none">
            <a:spAutoFit/>
          </a:bodyPr>
          <a:lstStyle/>
          <a:p>
            <a:endParaRPr lang="en-US">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0898" name="Oval 2"/>
          <p:cNvSpPr>
            <a:spLocks noChangeArrowheads="1"/>
          </p:cNvSpPr>
          <p:nvPr/>
        </p:nvSpPr>
        <p:spPr bwMode="auto">
          <a:xfrm>
            <a:off x="152400" y="990600"/>
            <a:ext cx="5410200" cy="4800600"/>
          </a:xfrm>
          <a:prstGeom prst="ellipse">
            <a:avLst/>
          </a:prstGeom>
          <a:noFill/>
          <a:ln w="9525">
            <a:solidFill>
              <a:schemeClr val="tx2"/>
            </a:solidFill>
            <a:round/>
            <a:headEnd/>
            <a:tailEnd/>
          </a:ln>
          <a:effectLst/>
        </p:spPr>
        <p:txBody>
          <a:bodyPr wrap="none" anchor="ctr"/>
          <a:lstStyle/>
          <a:p>
            <a:endParaRPr lang="en-IN"/>
          </a:p>
        </p:txBody>
      </p:sp>
      <p:sp>
        <p:nvSpPr>
          <p:cNvPr id="80899" name="Oval 3"/>
          <p:cNvSpPr>
            <a:spLocks noChangeArrowheads="1"/>
          </p:cNvSpPr>
          <p:nvPr/>
        </p:nvSpPr>
        <p:spPr bwMode="auto">
          <a:xfrm>
            <a:off x="3276600" y="1143000"/>
            <a:ext cx="5257800" cy="4648200"/>
          </a:xfrm>
          <a:prstGeom prst="ellipse">
            <a:avLst/>
          </a:prstGeom>
          <a:noFill/>
          <a:ln w="9525">
            <a:solidFill>
              <a:schemeClr val="tx2"/>
            </a:solidFill>
            <a:round/>
            <a:headEnd/>
            <a:tailEnd/>
          </a:ln>
          <a:effectLst/>
        </p:spPr>
        <p:txBody>
          <a:bodyPr wrap="none" anchor="ctr"/>
          <a:lstStyle/>
          <a:p>
            <a:endParaRPr lang="en-IN"/>
          </a:p>
        </p:txBody>
      </p:sp>
      <p:sp>
        <p:nvSpPr>
          <p:cNvPr id="80900" name="Text Box 4"/>
          <p:cNvSpPr txBox="1">
            <a:spLocks noChangeArrowheads="1"/>
          </p:cNvSpPr>
          <p:nvPr/>
        </p:nvSpPr>
        <p:spPr bwMode="auto">
          <a:xfrm>
            <a:off x="1905000" y="1371600"/>
            <a:ext cx="1981200" cy="461665"/>
          </a:xfrm>
          <a:prstGeom prst="rect">
            <a:avLst/>
          </a:prstGeom>
          <a:noFill/>
          <a:ln w="9525">
            <a:noFill/>
            <a:miter lim="800000"/>
            <a:headEnd/>
            <a:tailEnd/>
          </a:ln>
          <a:effectLst/>
        </p:spPr>
        <p:txBody>
          <a:bodyPr>
            <a:spAutoFit/>
          </a:bodyPr>
          <a:lstStyle/>
          <a:p>
            <a:pPr>
              <a:spcBef>
                <a:spcPct val="50000"/>
              </a:spcBef>
            </a:pPr>
            <a:r>
              <a:rPr lang="en-US" altLang="zh-CN" sz="2400" i="1" dirty="0" smtClean="0">
                <a:solidFill>
                  <a:srgbClr val="000000"/>
                </a:solidFill>
              </a:rPr>
              <a:t>The Jew of </a:t>
            </a:r>
            <a:r>
              <a:rPr lang="en-US" altLang="zh-CN" sz="2400" i="1" dirty="0">
                <a:solidFill>
                  <a:srgbClr val="000000"/>
                </a:solidFill>
              </a:rPr>
              <a:t>Malta</a:t>
            </a:r>
          </a:p>
        </p:txBody>
      </p:sp>
      <p:sp>
        <p:nvSpPr>
          <p:cNvPr id="80901" name="Text Box 5"/>
          <p:cNvSpPr txBox="1">
            <a:spLocks noChangeArrowheads="1"/>
          </p:cNvSpPr>
          <p:nvPr/>
        </p:nvSpPr>
        <p:spPr bwMode="auto">
          <a:xfrm>
            <a:off x="4648200" y="1371600"/>
            <a:ext cx="3200400" cy="461665"/>
          </a:xfrm>
          <a:prstGeom prst="rect">
            <a:avLst/>
          </a:prstGeom>
          <a:noFill/>
          <a:ln w="9525">
            <a:noFill/>
            <a:miter lim="800000"/>
            <a:headEnd/>
            <a:tailEnd/>
          </a:ln>
          <a:effectLst/>
        </p:spPr>
        <p:txBody>
          <a:bodyPr>
            <a:spAutoFit/>
          </a:bodyPr>
          <a:lstStyle/>
          <a:p>
            <a:pPr>
              <a:spcBef>
                <a:spcPct val="50000"/>
              </a:spcBef>
            </a:pPr>
            <a:r>
              <a:rPr lang="en-US" altLang="zh-CN" sz="2400" i="1" dirty="0">
                <a:solidFill>
                  <a:srgbClr val="2B2955"/>
                </a:solidFill>
              </a:rPr>
              <a:t>The Merchant of Venice</a:t>
            </a:r>
          </a:p>
        </p:txBody>
      </p:sp>
      <p:sp>
        <p:nvSpPr>
          <p:cNvPr id="80902" name="Text Box 6"/>
          <p:cNvSpPr txBox="1">
            <a:spLocks noChangeArrowheads="1"/>
          </p:cNvSpPr>
          <p:nvPr/>
        </p:nvSpPr>
        <p:spPr bwMode="auto">
          <a:xfrm>
            <a:off x="3581400" y="2209800"/>
            <a:ext cx="1981200" cy="2585323"/>
          </a:xfrm>
          <a:prstGeom prst="rect">
            <a:avLst/>
          </a:prstGeom>
          <a:noFill/>
          <a:ln w="9525">
            <a:noFill/>
            <a:miter lim="800000"/>
            <a:headEnd/>
            <a:tailEnd/>
          </a:ln>
          <a:effectLst/>
        </p:spPr>
        <p:txBody>
          <a:bodyPr>
            <a:spAutoFit/>
          </a:bodyPr>
          <a:lstStyle/>
          <a:p>
            <a:pPr>
              <a:spcBef>
                <a:spcPct val="50000"/>
              </a:spcBef>
            </a:pPr>
            <a:r>
              <a:rPr lang="en-US" altLang="zh-CN" b="1" dirty="0"/>
              <a:t>Both money-lenders</a:t>
            </a:r>
          </a:p>
          <a:p>
            <a:pPr>
              <a:spcBef>
                <a:spcPct val="50000"/>
              </a:spcBef>
            </a:pPr>
            <a:r>
              <a:rPr lang="en-US" altLang="zh-CN" b="1" dirty="0"/>
              <a:t>Both have daughters who leave home with father’s money</a:t>
            </a:r>
          </a:p>
          <a:p>
            <a:pPr>
              <a:spcBef>
                <a:spcPct val="50000"/>
              </a:spcBef>
            </a:pPr>
            <a:r>
              <a:rPr lang="en-US" altLang="zh-CN" b="1" dirty="0"/>
              <a:t>Both </a:t>
            </a:r>
            <a:r>
              <a:rPr lang="en-US" altLang="zh-CN" b="1" dirty="0" smtClean="0"/>
              <a:t>despicable</a:t>
            </a:r>
            <a:r>
              <a:rPr lang="zh-CN" altLang="en-US" b="1" dirty="0" smtClean="0"/>
              <a:t> </a:t>
            </a:r>
            <a:r>
              <a:rPr lang="en-US" altLang="zh-CN" b="1" dirty="0"/>
              <a:t>characters</a:t>
            </a:r>
          </a:p>
        </p:txBody>
      </p:sp>
      <p:sp useBgFill="1">
        <p:nvSpPr>
          <p:cNvPr id="80903" name="Text Box 7"/>
          <p:cNvSpPr txBox="1">
            <a:spLocks noChangeArrowheads="1"/>
          </p:cNvSpPr>
          <p:nvPr/>
        </p:nvSpPr>
        <p:spPr bwMode="auto">
          <a:xfrm>
            <a:off x="609600" y="2133600"/>
            <a:ext cx="2514600" cy="2246769"/>
          </a:xfrm>
          <a:prstGeom prst="rect">
            <a:avLst/>
          </a:prstGeom>
          <a:ln w="9525">
            <a:noFill/>
            <a:miter lim="800000"/>
            <a:headEnd/>
            <a:tailEnd/>
          </a:ln>
          <a:effectLst/>
        </p:spPr>
        <p:txBody>
          <a:bodyPr wrap="square">
            <a:spAutoFit/>
          </a:bodyPr>
          <a:lstStyle/>
          <a:p>
            <a:pPr>
              <a:spcBef>
                <a:spcPct val="50000"/>
              </a:spcBef>
            </a:pPr>
            <a:r>
              <a:rPr lang="en-US" altLang="zh-CN" sz="2000" b="1" dirty="0" smtClean="0">
                <a:solidFill>
                  <a:srgbClr val="FF0000"/>
                </a:solidFill>
              </a:rPr>
              <a:t>Barabbas </a:t>
            </a:r>
            <a:r>
              <a:rPr lang="en-US" altLang="zh-CN" sz="2000" b="1" dirty="0">
                <a:solidFill>
                  <a:srgbClr val="FF0000"/>
                </a:solidFill>
              </a:rPr>
              <a:t>is a villain who steals, cheats, and indulges in murder until he finally meets a gruesome end, boiling in oil.</a:t>
            </a:r>
          </a:p>
        </p:txBody>
      </p:sp>
      <p:sp>
        <p:nvSpPr>
          <p:cNvPr id="80904" name="Text Box 8"/>
          <p:cNvSpPr txBox="1">
            <a:spLocks noChangeArrowheads="1"/>
          </p:cNvSpPr>
          <p:nvPr/>
        </p:nvSpPr>
        <p:spPr bwMode="auto">
          <a:xfrm>
            <a:off x="5791200" y="2286000"/>
            <a:ext cx="2514600" cy="2246769"/>
          </a:xfrm>
          <a:prstGeom prst="rect">
            <a:avLst/>
          </a:prstGeom>
          <a:noFill/>
          <a:ln w="9525">
            <a:noFill/>
            <a:miter lim="800000"/>
            <a:headEnd/>
            <a:tailEnd/>
          </a:ln>
          <a:effectLst/>
        </p:spPr>
        <p:txBody>
          <a:bodyPr>
            <a:spAutoFit/>
          </a:bodyPr>
          <a:lstStyle/>
          <a:p>
            <a:pPr>
              <a:spcBef>
                <a:spcPct val="50000"/>
              </a:spcBef>
            </a:pPr>
            <a:r>
              <a:rPr lang="en-US" altLang="zh-CN" sz="2000" b="1" dirty="0">
                <a:solidFill>
                  <a:srgbClr val="FF0000"/>
                </a:solidFill>
              </a:rPr>
              <a:t>Shylock is presented as a complex man, whose every action can be understood, and who ultimately elicits sympathy from the modern audience.</a:t>
            </a:r>
          </a:p>
        </p:txBody>
      </p:sp>
      <p:sp>
        <p:nvSpPr>
          <p:cNvPr id="9" name="Footer Placeholder 8"/>
          <p:cNvSpPr>
            <a:spLocks noGrp="1"/>
          </p:cNvSpPr>
          <p:nvPr>
            <p:ph type="ftr" sz="quarter" idx="11"/>
          </p:nvPr>
        </p:nvSpPr>
        <p:spPr/>
        <p:txBody>
          <a:bodyPr/>
          <a:lstStyle/>
          <a:p>
            <a:r>
              <a:rPr lang="en-US" altLang="zh-CN" smtClean="0">
                <a:solidFill>
                  <a:srgbClr val="000000"/>
                </a:solidFill>
              </a:rPr>
              <a:t>Despicable-wretched, Elicits-evokes.</a:t>
            </a:r>
            <a:endParaRPr lang="en-US" altLang="zh-CN">
              <a:solidFill>
                <a:srgbClr val="00000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Bassanio’s bonds</a:t>
            </a:r>
          </a:p>
        </p:txBody>
      </p:sp>
      <p:sp>
        <p:nvSpPr>
          <p:cNvPr id="49155" name="Rectangle 3"/>
          <p:cNvSpPr>
            <a:spLocks noGrp="1" noChangeArrowheads="1"/>
          </p:cNvSpPr>
          <p:nvPr>
            <p:ph sz="quarter" idx="1"/>
          </p:nvPr>
        </p:nvSpPr>
        <p:spPr/>
        <p:txBody>
          <a:bodyPr/>
          <a:lstStyle/>
          <a:p>
            <a:pPr>
              <a:buFontTx/>
              <a:buChar char="•"/>
            </a:pPr>
            <a:r>
              <a:rPr lang="en-US" sz="2800" dirty="0"/>
              <a:t>Father/Son-like and/or friendship relationship with Antonio</a:t>
            </a:r>
          </a:p>
          <a:p>
            <a:pPr>
              <a:buFontTx/>
              <a:buChar char="•"/>
            </a:pPr>
            <a:r>
              <a:rPr lang="en-US" sz="2800" dirty="0"/>
              <a:t>Father of Portia/Suitor bond through Casket choice</a:t>
            </a:r>
          </a:p>
          <a:p>
            <a:pPr>
              <a:buFontTx/>
              <a:buChar char="•"/>
            </a:pPr>
            <a:r>
              <a:rPr lang="en-US" sz="2800" dirty="0"/>
              <a:t>Husband/Wife bond with Portia</a:t>
            </a:r>
          </a:p>
          <a:p>
            <a:pPr>
              <a:buFontTx/>
              <a:buChar char="•"/>
            </a:pPr>
            <a:r>
              <a:rPr lang="en-US" sz="2800" dirty="0"/>
              <a:t>Love bond/promise through acceptance of ring</a:t>
            </a:r>
          </a:p>
          <a:p>
            <a:pPr>
              <a:buFontTx/>
              <a:buChar char="•"/>
            </a:pPr>
            <a:r>
              <a:rPr lang="en-US" sz="2800" dirty="0"/>
              <a:t>Gratitude bond with </a:t>
            </a:r>
            <a:r>
              <a:rPr lang="en-US" sz="2800" dirty="0" err="1"/>
              <a:t>Ballerio</a:t>
            </a:r>
            <a:r>
              <a:rPr lang="en-US" sz="2800" dirty="0"/>
              <a:t> (Portia in disguise as Doctor of Law)</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Couples</a:t>
            </a:r>
          </a:p>
        </p:txBody>
      </p:sp>
      <p:sp>
        <p:nvSpPr>
          <p:cNvPr id="50179" name="Rectangle 3"/>
          <p:cNvSpPr>
            <a:spLocks noGrp="1" noChangeArrowheads="1"/>
          </p:cNvSpPr>
          <p:nvPr>
            <p:ph sz="quarter" idx="1"/>
          </p:nvPr>
        </p:nvSpPr>
        <p:spPr>
          <a:xfrm>
            <a:off x="457200" y="1981200"/>
            <a:ext cx="8458200" cy="4876800"/>
          </a:xfrm>
        </p:spPr>
        <p:txBody>
          <a:bodyPr/>
          <a:lstStyle/>
          <a:p>
            <a:pPr>
              <a:buFontTx/>
              <a:buChar char="•"/>
            </a:pPr>
            <a:r>
              <a:rPr lang="en-US" dirty="0"/>
              <a:t>Portia / Bassanio</a:t>
            </a:r>
          </a:p>
          <a:p>
            <a:pPr lvl="1">
              <a:buFontTx/>
              <a:buChar char="•"/>
            </a:pPr>
            <a:r>
              <a:rPr lang="en-US" dirty="0"/>
              <a:t>Realistic couple – not just bond with father, must include love (excessive feeling but trying to maintain golden mean)</a:t>
            </a:r>
          </a:p>
          <a:p>
            <a:pPr>
              <a:buFontTx/>
              <a:buChar char="•"/>
            </a:pPr>
            <a:r>
              <a:rPr lang="en-US" dirty="0" err="1"/>
              <a:t>Nerissa</a:t>
            </a:r>
            <a:r>
              <a:rPr lang="en-US" dirty="0"/>
              <a:t> / </a:t>
            </a:r>
            <a:r>
              <a:rPr lang="en-US" dirty="0" err="1"/>
              <a:t>Gratiano</a:t>
            </a:r>
            <a:endParaRPr lang="en-US" dirty="0"/>
          </a:p>
          <a:p>
            <a:pPr lvl="1">
              <a:buFontTx/>
              <a:buChar char="•"/>
            </a:pPr>
            <a:r>
              <a:rPr lang="en-US" dirty="0"/>
              <a:t>Sexual couple – bet “stake down” and protecting </a:t>
            </a:r>
            <a:r>
              <a:rPr lang="en-US" dirty="0" err="1"/>
              <a:t>Nerissa’s</a:t>
            </a:r>
            <a:r>
              <a:rPr lang="en-US" dirty="0"/>
              <a:t> “ring”</a:t>
            </a:r>
          </a:p>
          <a:p>
            <a:pPr>
              <a:buFontTx/>
              <a:buChar char="•"/>
            </a:pPr>
            <a:r>
              <a:rPr lang="en-US" dirty="0"/>
              <a:t>Jessica / Lorenzo</a:t>
            </a:r>
          </a:p>
          <a:p>
            <a:pPr lvl="1">
              <a:buFontTx/>
              <a:buChar char="•"/>
            </a:pPr>
            <a:r>
              <a:rPr lang="en-US" dirty="0"/>
              <a:t>Romantic Couple – references to famous lovers</a:t>
            </a:r>
          </a:p>
          <a:p>
            <a:pPr>
              <a:buFontTx/>
              <a:buChar cha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Who was Merchant of Venice?</a:t>
            </a:r>
          </a:p>
        </p:txBody>
      </p:sp>
      <p:sp>
        <p:nvSpPr>
          <p:cNvPr id="53251" name="Rectangle 3"/>
          <p:cNvSpPr>
            <a:spLocks noGrp="1" noChangeArrowheads="1"/>
          </p:cNvSpPr>
          <p:nvPr>
            <p:ph sz="quarter" idx="1"/>
          </p:nvPr>
        </p:nvSpPr>
        <p:spPr/>
        <p:txBody>
          <a:bodyPr/>
          <a:lstStyle/>
          <a:p>
            <a:pPr>
              <a:buFontTx/>
              <a:buChar char="•"/>
            </a:pPr>
            <a:r>
              <a:rPr lang="en-US" dirty="0"/>
              <a:t>Antonio</a:t>
            </a:r>
          </a:p>
          <a:p>
            <a:pPr lvl="1">
              <a:buFontTx/>
              <a:buChar char="•"/>
            </a:pPr>
            <a:r>
              <a:rPr lang="en-US" dirty="0"/>
              <a:t>Has many ships in various parts of the world</a:t>
            </a:r>
          </a:p>
          <a:p>
            <a:pPr>
              <a:buFontTx/>
              <a:buChar char="•"/>
            </a:pPr>
            <a:r>
              <a:rPr lang="en-US" dirty="0"/>
              <a:t>Shylock</a:t>
            </a:r>
          </a:p>
          <a:p>
            <a:pPr lvl="1">
              <a:buFontTx/>
              <a:buChar char="•"/>
            </a:pPr>
            <a:r>
              <a:rPr lang="en-US" dirty="0"/>
              <a:t>Lends out money for profit</a:t>
            </a:r>
          </a:p>
          <a:p>
            <a:pPr>
              <a:buFontTx/>
              <a:buChar char="•"/>
            </a:pPr>
            <a:r>
              <a:rPr lang="en-US" dirty="0"/>
              <a:t>Bassanio</a:t>
            </a:r>
          </a:p>
          <a:p>
            <a:pPr lvl="1">
              <a:buFontTx/>
              <a:buChar char="•"/>
            </a:pPr>
            <a:r>
              <a:rPr lang="en-US" dirty="0"/>
              <a:t>Gentleman, but the one who ends up with the “Golden Fleece”: Portia, her father’s fortune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706438"/>
          </a:xfrm>
        </p:spPr>
        <p:txBody>
          <a:bodyPr/>
          <a:lstStyle/>
          <a:p>
            <a:r>
              <a:rPr lang="en-NZ" sz="3600" b="1">
                <a:latin typeface="Trebuchet MS" charset="0"/>
              </a:rPr>
              <a:t>Themes in the play</a:t>
            </a:r>
            <a:endParaRPr lang="en-US" sz="3600" b="1">
              <a:latin typeface="Trebuchet MS" charset="0"/>
            </a:endParaRPr>
          </a:p>
        </p:txBody>
      </p:sp>
      <p:sp>
        <p:nvSpPr>
          <p:cNvPr id="5123" name="Rectangle 3"/>
          <p:cNvSpPr>
            <a:spLocks noGrp="1" noChangeArrowheads="1"/>
          </p:cNvSpPr>
          <p:nvPr>
            <p:ph sz="quarter" idx="1"/>
          </p:nvPr>
        </p:nvSpPr>
        <p:spPr>
          <a:xfrm>
            <a:off x="179388" y="692150"/>
            <a:ext cx="8713787" cy="5976938"/>
          </a:xfrm>
        </p:spPr>
        <p:txBody>
          <a:bodyPr/>
          <a:lstStyle/>
          <a:p>
            <a:pPr marL="609600" indent="-609600" algn="ctr">
              <a:lnSpc>
                <a:spcPct val="90000"/>
              </a:lnSpc>
              <a:buFontTx/>
              <a:buNone/>
            </a:pPr>
            <a:r>
              <a:rPr lang="en-NZ" sz="2800" b="1" dirty="0">
                <a:latin typeface="Trebuchet MS" charset="0"/>
              </a:rPr>
              <a:t>2. Money as a motivating factor</a:t>
            </a:r>
          </a:p>
          <a:p>
            <a:pPr marL="609600" indent="-609600">
              <a:lnSpc>
                <a:spcPct val="90000"/>
              </a:lnSpc>
            </a:pPr>
            <a:r>
              <a:rPr lang="en-NZ" sz="2800" b="1" dirty="0">
                <a:latin typeface="Trebuchet MS" charset="0"/>
              </a:rPr>
              <a:t>Seen in the love and ‘bond’ plot of the play. </a:t>
            </a:r>
            <a:r>
              <a:rPr lang="en-NZ" sz="2800" b="1" dirty="0" err="1">
                <a:latin typeface="Trebuchet MS" charset="0"/>
              </a:rPr>
              <a:t>Bassanio</a:t>
            </a:r>
            <a:r>
              <a:rPr lang="en-NZ" sz="2800" b="1" dirty="0">
                <a:latin typeface="Trebuchet MS" charset="0"/>
              </a:rPr>
              <a:t> needs money to woo Portia; lack of it puts Antonio in Shylock’s power. </a:t>
            </a:r>
          </a:p>
          <a:p>
            <a:pPr marL="609600" indent="-609600">
              <a:lnSpc>
                <a:spcPct val="90000"/>
              </a:lnSpc>
            </a:pPr>
            <a:r>
              <a:rPr lang="en-NZ" sz="2800" b="1" dirty="0">
                <a:latin typeface="Trebuchet MS" charset="0"/>
              </a:rPr>
              <a:t>Attitudes to money differ: both merchants view it differently (one gives it away while the other is greedy for it - usury seen as morally wrong), Jessica and </a:t>
            </a:r>
            <a:r>
              <a:rPr lang="en-NZ" sz="2800" b="1" dirty="0" err="1">
                <a:latin typeface="Trebuchet MS" charset="0"/>
              </a:rPr>
              <a:t>Bassanio</a:t>
            </a:r>
            <a:r>
              <a:rPr lang="en-NZ" sz="2800" b="1" dirty="0">
                <a:latin typeface="Trebuchet MS" charset="0"/>
              </a:rPr>
              <a:t> waste it, it does not make Antonio / Portia happy. </a:t>
            </a:r>
          </a:p>
          <a:p>
            <a:pPr marL="609600" indent="-609600">
              <a:lnSpc>
                <a:spcPct val="90000"/>
              </a:lnSpc>
            </a:pPr>
            <a:r>
              <a:rPr lang="en-NZ" sz="2800" b="1" dirty="0" err="1">
                <a:latin typeface="Trebuchet MS" charset="0"/>
              </a:rPr>
              <a:t>Bassanio</a:t>
            </a:r>
            <a:r>
              <a:rPr lang="en-NZ" sz="2800" b="1" dirty="0">
                <a:latin typeface="Trebuchet MS" charset="0"/>
              </a:rPr>
              <a:t> is not taken in by material wealth in the casket test. </a:t>
            </a:r>
          </a:p>
          <a:p>
            <a:pPr marL="609600" indent="-609600">
              <a:lnSpc>
                <a:spcPct val="90000"/>
              </a:lnSpc>
            </a:pPr>
            <a:r>
              <a:rPr lang="en-NZ" sz="2800" b="1" dirty="0">
                <a:latin typeface="Trebuchet MS" charset="0"/>
              </a:rPr>
              <a:t>Portia (the ‘Golden Fleece’) gives away her wealth for love. Shylock prefers his ducats to his daughter.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2000"/>
                                        <p:tgtEl>
                                          <p:spTgt spid="512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Effect transition="in" filter="fade">
                                      <p:cBhvr>
                                        <p:cTn id="15" dur="2000"/>
                                        <p:tgtEl>
                                          <p:spTgt spid="5123">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Effect transition="in" filter="fade">
                                      <p:cBhvr>
                                        <p:cTn id="19" dur="2000"/>
                                        <p:tgtEl>
                                          <p:spTgt spid="5123">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Effect transition="in" filter="fade">
                                      <p:cBhvr>
                                        <p:cTn id="23" dur="2000"/>
                                        <p:tgtEl>
                                          <p:spTgt spid="5123">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0"/>
            <a:ext cx="8229600" cy="706438"/>
          </a:xfrm>
        </p:spPr>
        <p:txBody>
          <a:bodyPr/>
          <a:lstStyle/>
          <a:p>
            <a:r>
              <a:rPr lang="en-NZ" sz="3600" b="1">
                <a:latin typeface="Trebuchet MS" charset="0"/>
              </a:rPr>
              <a:t>Themes in the play</a:t>
            </a:r>
            <a:endParaRPr lang="en-US" sz="3600" b="1">
              <a:latin typeface="Trebuchet MS" charset="0"/>
            </a:endParaRPr>
          </a:p>
        </p:txBody>
      </p:sp>
      <p:sp>
        <p:nvSpPr>
          <p:cNvPr id="6147" name="Rectangle 3"/>
          <p:cNvSpPr>
            <a:spLocks noGrp="1" noChangeArrowheads="1"/>
          </p:cNvSpPr>
          <p:nvPr>
            <p:ph sz="quarter" idx="1"/>
          </p:nvPr>
        </p:nvSpPr>
        <p:spPr>
          <a:xfrm>
            <a:off x="179388" y="692150"/>
            <a:ext cx="8713787" cy="5976938"/>
          </a:xfrm>
        </p:spPr>
        <p:txBody>
          <a:bodyPr/>
          <a:lstStyle/>
          <a:p>
            <a:pPr marL="609600" indent="-609600" algn="ctr">
              <a:lnSpc>
                <a:spcPct val="90000"/>
              </a:lnSpc>
              <a:buFontTx/>
              <a:buNone/>
            </a:pPr>
            <a:r>
              <a:rPr lang="en-NZ" b="1" dirty="0">
                <a:latin typeface="Trebuchet MS" charset="0"/>
              </a:rPr>
              <a:t>3. Love, marriage and friendship</a:t>
            </a:r>
          </a:p>
          <a:p>
            <a:pPr marL="609600" indent="-609600">
              <a:lnSpc>
                <a:spcPct val="90000"/>
              </a:lnSpc>
            </a:pPr>
            <a:r>
              <a:rPr lang="en-NZ" b="1" dirty="0">
                <a:latin typeface="Trebuchet MS" charset="0"/>
              </a:rPr>
              <a:t>Portia plays the stereotypical role of an Elizabethan woman, dutiful to her father / husband and giving up all she has.  </a:t>
            </a:r>
          </a:p>
          <a:p>
            <a:pPr marL="609600" indent="-609600">
              <a:lnSpc>
                <a:spcPct val="90000"/>
              </a:lnSpc>
            </a:pPr>
            <a:r>
              <a:rPr lang="en-NZ" b="1" dirty="0">
                <a:latin typeface="Trebuchet MS" charset="0"/>
              </a:rPr>
              <a:t>Antonio shows platonic love for </a:t>
            </a:r>
            <a:r>
              <a:rPr lang="en-NZ" b="1" dirty="0" err="1">
                <a:latin typeface="Trebuchet MS" charset="0"/>
              </a:rPr>
              <a:t>Bassanio</a:t>
            </a:r>
            <a:r>
              <a:rPr lang="en-NZ" b="1" dirty="0">
                <a:latin typeface="Trebuchet MS" charset="0"/>
              </a:rPr>
              <a:t> – he is prepared to give up his life for him. </a:t>
            </a:r>
          </a:p>
          <a:p>
            <a:pPr marL="609600" indent="-609600">
              <a:lnSpc>
                <a:spcPct val="90000"/>
              </a:lnSpc>
            </a:pPr>
            <a:r>
              <a:rPr lang="en-NZ" b="1" dirty="0">
                <a:latin typeface="Trebuchet MS" charset="0"/>
              </a:rPr>
              <a:t>The play shows the triumph of love / friendship over greed. Shylock hates Antonio because of his business practice, it stops his profit. Act four, scene one shows the extent of his greed.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fade">
                                      <p:cBhvr>
                                        <p:cTn id="11" dur="2000"/>
                                        <p:tgtEl>
                                          <p:spTgt spid="614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fade">
                                      <p:cBhvr>
                                        <p:cTn id="15" dur="2000"/>
                                        <p:tgtEl>
                                          <p:spTgt spid="6147">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Effect transition="in" filter="fade">
                                      <p:cBhvr>
                                        <p:cTn id="19" dur="2000"/>
                                        <p:tgtEl>
                                          <p:spTgt spid="6147">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fade">
                                      <p:cBhvr>
                                        <p:cTn id="23"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1066800" y="762000"/>
            <a:ext cx="7772400" cy="914400"/>
          </a:xfrm>
        </p:spPr>
        <p:txBody>
          <a:bodyPr>
            <a:normAutofit/>
          </a:bodyPr>
          <a:lstStyle/>
          <a:p>
            <a:r>
              <a:rPr lang="en-NZ" sz="5400" b="1" dirty="0">
                <a:solidFill>
                  <a:srgbClr val="006600"/>
                </a:solidFill>
                <a:latin typeface="Curlz MT" pitchFamily="82" charset="0"/>
              </a:rPr>
              <a:t>Appearance Vs. Reality…</a:t>
            </a:r>
            <a:endParaRPr lang="en-AU" sz="5400" b="1" dirty="0">
              <a:solidFill>
                <a:srgbClr val="006600"/>
              </a:solidFill>
              <a:latin typeface="Curlz MT" pitchFamily="82" charset="0"/>
            </a:endParaRPr>
          </a:p>
        </p:txBody>
      </p:sp>
      <p:sp>
        <p:nvSpPr>
          <p:cNvPr id="573443" name="Rectangle 3"/>
          <p:cNvSpPr>
            <a:spLocks noGrp="1" noChangeArrowheads="1"/>
          </p:cNvSpPr>
          <p:nvPr>
            <p:ph sz="quarter" idx="1"/>
          </p:nvPr>
        </p:nvSpPr>
        <p:spPr>
          <a:xfrm>
            <a:off x="1066800" y="1752600"/>
            <a:ext cx="7772400" cy="4464050"/>
          </a:xfrm>
        </p:spPr>
        <p:txBody>
          <a:bodyPr/>
          <a:lstStyle/>
          <a:p>
            <a:pPr>
              <a:lnSpc>
                <a:spcPct val="90000"/>
              </a:lnSpc>
              <a:buClr>
                <a:srgbClr val="666699"/>
              </a:buClr>
              <a:buFont typeface="Wingdings" pitchFamily="2" charset="2"/>
              <a:buChar char="Ø"/>
            </a:pPr>
            <a:r>
              <a:rPr lang="en-NZ" sz="1800" dirty="0">
                <a:latin typeface="Comic Sans MS" pitchFamily="66" charset="0"/>
                <a:cs typeface="Times New Roman" pitchFamily="18" charset="0"/>
              </a:rPr>
              <a:t>Appearances can be </a:t>
            </a:r>
            <a:r>
              <a:rPr lang="en-NZ" sz="1800" dirty="0" err="1">
                <a:latin typeface="Comic Sans MS" pitchFamily="66" charset="0"/>
                <a:cs typeface="Times New Roman" pitchFamily="18" charset="0"/>
              </a:rPr>
              <a:t>deceiving.The</a:t>
            </a:r>
            <a:r>
              <a:rPr lang="en-NZ" sz="1800" dirty="0">
                <a:latin typeface="Comic Sans MS" pitchFamily="66" charset="0"/>
                <a:cs typeface="Times New Roman" pitchFamily="18" charset="0"/>
              </a:rPr>
              <a:t> Merchant of Venice warns us repeatedly that outer beauty is not necessarily evidence of inner worth. As the motto on the gold casket puts it: "All that glisters is not gold." </a:t>
            </a:r>
          </a:p>
          <a:p>
            <a:pPr>
              <a:lnSpc>
                <a:spcPct val="90000"/>
              </a:lnSpc>
              <a:buClr>
                <a:srgbClr val="666699"/>
              </a:buClr>
              <a:buFont typeface="Wingdings" pitchFamily="2" charset="2"/>
              <a:buChar char="Ø"/>
            </a:pPr>
            <a:r>
              <a:rPr lang="en-NZ" sz="1800" dirty="0">
                <a:latin typeface="Comic Sans MS" pitchFamily="66" charset="0"/>
                <a:cs typeface="Times New Roman" pitchFamily="18" charset="0"/>
              </a:rPr>
              <a:t>There is some belief that the emphasis on this moral is out of place in the play. After all, Portia the heroine turns out to be as good and wise </a:t>
            </a:r>
            <a:r>
              <a:rPr lang="en-NZ" sz="1800" b="1" dirty="0">
                <a:latin typeface="Comic Sans MS" pitchFamily="66" charset="0"/>
                <a:cs typeface="Times New Roman" pitchFamily="18" charset="0"/>
              </a:rPr>
              <a:t>as she is beautiful and rich</a:t>
            </a:r>
            <a:r>
              <a:rPr lang="en-NZ" sz="1800" dirty="0">
                <a:latin typeface="Comic Sans MS" pitchFamily="66" charset="0"/>
                <a:cs typeface="Times New Roman" pitchFamily="18" charset="0"/>
              </a:rPr>
              <a:t>. </a:t>
            </a:r>
          </a:p>
          <a:p>
            <a:pPr>
              <a:lnSpc>
                <a:spcPct val="90000"/>
              </a:lnSpc>
              <a:buClr>
                <a:srgbClr val="666699"/>
              </a:buClr>
              <a:buFont typeface="Wingdings" pitchFamily="2" charset="2"/>
              <a:buChar char="Ø"/>
            </a:pPr>
            <a:r>
              <a:rPr lang="en-NZ" sz="1800" dirty="0" smtClean="0">
                <a:latin typeface="Comic Sans MS" pitchFamily="66" charset="0"/>
                <a:cs typeface="Times New Roman" pitchFamily="18" charset="0"/>
              </a:rPr>
              <a:t>The </a:t>
            </a:r>
            <a:r>
              <a:rPr lang="en-NZ" sz="1800" dirty="0">
                <a:latin typeface="Comic Sans MS" pitchFamily="66" charset="0"/>
                <a:cs typeface="Times New Roman" pitchFamily="18" charset="0"/>
              </a:rPr>
              <a:t>rewards from all worthwhile relationships can be achieved only when the partners open their hearts to each other. By the same reasoning, money itself is not necessarily a bad thing - but you must be careful to love it for the good it can do. Shylock's failing is not that he is rich, but that he seeks to use his money for an evil end – revenge! </a:t>
            </a:r>
          </a:p>
          <a:p>
            <a:pPr>
              <a:lnSpc>
                <a:spcPct val="90000"/>
              </a:lnSpc>
            </a:pPr>
            <a:endParaRPr lang="en-AU" sz="1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wipe(up)">
                                      <p:cBhvr>
                                        <p:cTn id="7" dur="500"/>
                                        <p:tgtEl>
                                          <p:spTgt spid="573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3443">
                                            <p:txEl>
                                              <p:pRg st="1" end="1"/>
                                            </p:txEl>
                                          </p:spTgt>
                                        </p:tgtEl>
                                        <p:attrNameLst>
                                          <p:attrName>style.visibility</p:attrName>
                                        </p:attrNameLst>
                                      </p:cBhvr>
                                      <p:to>
                                        <p:strVal val="visible"/>
                                      </p:to>
                                    </p:set>
                                    <p:animEffect transition="in" filter="wipe(up)">
                                      <p:cBhvr>
                                        <p:cTn id="12" dur="500"/>
                                        <p:tgtEl>
                                          <p:spTgt spid="573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3443">
                                            <p:txEl>
                                              <p:pRg st="2" end="2"/>
                                            </p:txEl>
                                          </p:spTgt>
                                        </p:tgtEl>
                                        <p:attrNameLst>
                                          <p:attrName>style.visibility</p:attrName>
                                        </p:attrNameLst>
                                      </p:cBhvr>
                                      <p:to>
                                        <p:strVal val="visible"/>
                                      </p:to>
                                    </p:set>
                                    <p:animEffect transition="in" filter="wipe(up)">
                                      <p:cBhvr>
                                        <p:cTn id="17" dur="500"/>
                                        <p:tgtEl>
                                          <p:spTgt spid="573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990600" y="304800"/>
            <a:ext cx="7772400" cy="1143000"/>
          </a:xfrm>
        </p:spPr>
        <p:txBody>
          <a:bodyPr>
            <a:normAutofit/>
          </a:bodyPr>
          <a:lstStyle/>
          <a:p>
            <a:r>
              <a:rPr lang="en-NZ" sz="6000" b="1" dirty="0">
                <a:latin typeface="Curlz MT" pitchFamily="82" charset="0"/>
              </a:rPr>
              <a:t>Mercy Vs. Revenge…</a:t>
            </a:r>
            <a:endParaRPr lang="en-AU" sz="6000" b="1" dirty="0">
              <a:latin typeface="Curlz MT" pitchFamily="82" charset="0"/>
            </a:endParaRPr>
          </a:p>
        </p:txBody>
      </p:sp>
      <p:sp>
        <p:nvSpPr>
          <p:cNvPr id="570371" name="Rectangle 3"/>
          <p:cNvSpPr>
            <a:spLocks noGrp="1" noChangeArrowheads="1"/>
          </p:cNvSpPr>
          <p:nvPr>
            <p:ph sz="quarter" idx="1"/>
          </p:nvPr>
        </p:nvSpPr>
        <p:spPr>
          <a:xfrm>
            <a:off x="762000" y="1524000"/>
            <a:ext cx="8077200" cy="4572000"/>
          </a:xfrm>
        </p:spPr>
        <p:txBody>
          <a:bodyPr>
            <a:normAutofit lnSpcReduction="10000"/>
          </a:bodyPr>
          <a:lstStyle/>
          <a:p>
            <a:pPr>
              <a:lnSpc>
                <a:spcPct val="90000"/>
              </a:lnSpc>
              <a:buClr>
                <a:srgbClr val="666699"/>
              </a:buClr>
              <a:buFont typeface="Wingdings" pitchFamily="2" charset="2"/>
              <a:buChar char="Ø"/>
            </a:pPr>
            <a:r>
              <a:rPr lang="en-NZ" sz="1800">
                <a:latin typeface="Comic Sans MS" pitchFamily="66" charset="0"/>
                <a:cs typeface="Times New Roman" pitchFamily="18" charset="0"/>
              </a:rPr>
              <a:t>A number of Shakespeare's plays are concerned with the question of justice and the nature of legitimate authority. The Merchant of Venice poses the question of whether the law should be tempered by mercy, or whether it should be morally neutral. </a:t>
            </a:r>
          </a:p>
          <a:p>
            <a:pPr>
              <a:lnSpc>
                <a:spcPct val="90000"/>
              </a:lnSpc>
              <a:buClr>
                <a:srgbClr val="666699"/>
              </a:buClr>
              <a:buFont typeface="Wingdings" pitchFamily="2" charset="2"/>
              <a:buChar char="Ø"/>
            </a:pPr>
            <a:r>
              <a:rPr lang="en-NZ" sz="1800">
                <a:latin typeface="Comic Sans MS" pitchFamily="66" charset="0"/>
                <a:cs typeface="Times New Roman" pitchFamily="18" charset="0"/>
              </a:rPr>
              <a:t>If neutral, then the law can become a tool in the hands of men such as Shylock, who use it to further their own personal vendettas. </a:t>
            </a:r>
          </a:p>
          <a:p>
            <a:pPr>
              <a:lnSpc>
                <a:spcPct val="90000"/>
              </a:lnSpc>
              <a:buClr>
                <a:srgbClr val="666699"/>
              </a:buClr>
              <a:buFont typeface="Wingdings" pitchFamily="2" charset="2"/>
              <a:buChar char="Ø"/>
            </a:pPr>
            <a:r>
              <a:rPr lang="en-NZ" sz="1800">
                <a:latin typeface="Comic Sans MS" pitchFamily="66" charset="0"/>
                <a:cs typeface="Times New Roman" pitchFamily="18" charset="0"/>
              </a:rPr>
              <a:t>In Act IV of the play, we find Portia arguing that the justice of the state, like God's justice, ought to be merciful. Mercy does triumph eventually in this courtroom scene, but not until Portia reveals a legal loophole which makes it possible for the Duke to rule in her favour. </a:t>
            </a:r>
          </a:p>
          <a:p>
            <a:pPr>
              <a:lnSpc>
                <a:spcPct val="90000"/>
              </a:lnSpc>
              <a:buClr>
                <a:srgbClr val="666699"/>
              </a:buClr>
              <a:buFont typeface="Wingdings" pitchFamily="2" charset="2"/>
              <a:buChar char="Ø"/>
            </a:pPr>
            <a:r>
              <a:rPr lang="en-NZ" sz="1800">
                <a:latin typeface="Comic Sans MS" pitchFamily="66" charset="0"/>
                <a:cs typeface="Times New Roman" pitchFamily="18" charset="0"/>
              </a:rPr>
              <a:t>In the world of this comedy, at least, the conflict between morally neutral law and merciful law is easily resolved. Readers do disagree, however, as to how well the theme of mercy's triumph over revenge is carried out by the "good" characters' treatment of Shylock. </a:t>
            </a:r>
          </a:p>
          <a:p>
            <a:pPr>
              <a:lnSpc>
                <a:spcPct val="90000"/>
              </a:lnSpc>
              <a:buClr>
                <a:srgbClr val="666699"/>
              </a:buClr>
              <a:buFont typeface="Wingdings" pitchFamily="2" charset="2"/>
              <a:buChar char="Ø"/>
            </a:pPr>
            <a:r>
              <a:rPr lang="en-NZ" sz="1800">
                <a:latin typeface="Comic Sans MS" pitchFamily="66" charset="0"/>
                <a:cs typeface="Times New Roman" pitchFamily="18" charset="0"/>
              </a:rPr>
              <a:t>You will have to decide for yourself whether Shylock's punishment at the end of the trial scene is truly merciful- or whether he in fact becomes the victim of an unconscious streak of vengefulness in the character of Antonio.</a:t>
            </a:r>
            <a:r>
              <a:rPr lang="en-NZ" sz="1700">
                <a:latin typeface="Comic Sans MS" pitchFamily="66" charset="0"/>
                <a:cs typeface="Times New Roman" pitchFamily="18" charset="0"/>
              </a:rPr>
              <a:t> </a:t>
            </a:r>
            <a:endParaRPr lang="en-AU" sz="1700">
              <a:latin typeface="Comic Sans MS"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70371">
                                            <p:txEl>
                                              <p:pRg st="0" end="0"/>
                                            </p:txEl>
                                          </p:spTgt>
                                        </p:tgtEl>
                                        <p:attrNameLst>
                                          <p:attrName>style.visibility</p:attrName>
                                        </p:attrNameLst>
                                      </p:cBhvr>
                                      <p:to>
                                        <p:strVal val="visible"/>
                                      </p:to>
                                    </p:set>
                                    <p:anim calcmode="lin" valueType="num">
                                      <p:cBhvr>
                                        <p:cTn id="7" dur="500" fill="hold"/>
                                        <p:tgtEl>
                                          <p:spTgt spid="570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037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7037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57037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70371">
                                            <p:txEl>
                                              <p:pRg st="1" end="1"/>
                                            </p:txEl>
                                          </p:spTgt>
                                        </p:tgtEl>
                                        <p:attrNameLst>
                                          <p:attrName>style.visibility</p:attrName>
                                        </p:attrNameLst>
                                      </p:cBhvr>
                                      <p:to>
                                        <p:strVal val="visible"/>
                                      </p:to>
                                    </p:set>
                                    <p:anim calcmode="lin" valueType="num">
                                      <p:cBhvr>
                                        <p:cTn id="15" dur="500" fill="hold"/>
                                        <p:tgtEl>
                                          <p:spTgt spid="57037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7037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57037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57037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70371">
                                            <p:txEl>
                                              <p:pRg st="2" end="2"/>
                                            </p:txEl>
                                          </p:spTgt>
                                        </p:tgtEl>
                                        <p:attrNameLst>
                                          <p:attrName>style.visibility</p:attrName>
                                        </p:attrNameLst>
                                      </p:cBhvr>
                                      <p:to>
                                        <p:strVal val="visible"/>
                                      </p:to>
                                    </p:set>
                                    <p:anim calcmode="lin" valueType="num">
                                      <p:cBhvr>
                                        <p:cTn id="23" dur="500" fill="hold"/>
                                        <p:tgtEl>
                                          <p:spTgt spid="57037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7037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57037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570371">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570371">
                                            <p:txEl>
                                              <p:pRg st="3" end="3"/>
                                            </p:txEl>
                                          </p:spTgt>
                                        </p:tgtEl>
                                        <p:attrNameLst>
                                          <p:attrName>style.visibility</p:attrName>
                                        </p:attrNameLst>
                                      </p:cBhvr>
                                      <p:to>
                                        <p:strVal val="visible"/>
                                      </p:to>
                                    </p:set>
                                    <p:anim calcmode="lin" valueType="num">
                                      <p:cBhvr>
                                        <p:cTn id="31" dur="500" fill="hold"/>
                                        <p:tgtEl>
                                          <p:spTgt spid="57037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70371">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570371">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570371">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570371">
                                            <p:txEl>
                                              <p:pRg st="4" end="4"/>
                                            </p:txEl>
                                          </p:spTgt>
                                        </p:tgtEl>
                                        <p:attrNameLst>
                                          <p:attrName>style.visibility</p:attrName>
                                        </p:attrNameLst>
                                      </p:cBhvr>
                                      <p:to>
                                        <p:strVal val="visible"/>
                                      </p:to>
                                    </p:set>
                                    <p:anim calcmode="lin" valueType="num">
                                      <p:cBhvr>
                                        <p:cTn id="39" dur="500" fill="hold"/>
                                        <p:tgtEl>
                                          <p:spTgt spid="57037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7037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570371">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570371">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077200" cy="6245352"/>
          </a:xfrm>
        </p:spPr>
        <p:txBody>
          <a:bodyPr>
            <a:normAutofit fontScale="85000" lnSpcReduction="20000"/>
          </a:bodyPr>
          <a:lstStyle/>
          <a:p>
            <a:pPr>
              <a:buNone/>
            </a:pPr>
            <a:r>
              <a:rPr lang="en-IN" dirty="0" smtClean="0"/>
              <a:t>.</a:t>
            </a:r>
          </a:p>
          <a:p>
            <a:pPr>
              <a:buNone/>
            </a:pPr>
            <a:r>
              <a:rPr lang="en-IN" dirty="0" smtClean="0"/>
              <a:t>PORTIA: </a:t>
            </a:r>
            <a:r>
              <a:rPr lang="en-IN" b="1" dirty="0" smtClean="0"/>
              <a:t>The quality of mercy is not </a:t>
            </a:r>
            <a:r>
              <a:rPr lang="en-IN" b="1" dirty="0" err="1" smtClean="0"/>
              <a:t>strain'd</a:t>
            </a:r>
            <a:r>
              <a:rPr lang="en-IN" b="1" dirty="0" smtClean="0"/>
              <a:t>,</a:t>
            </a:r>
          </a:p>
          <a:p>
            <a:r>
              <a:rPr lang="en-IN" dirty="0" smtClean="0"/>
              <a:t>It </a:t>
            </a:r>
            <a:r>
              <a:rPr lang="en-IN" dirty="0" err="1" smtClean="0"/>
              <a:t>droppeth</a:t>
            </a:r>
            <a:r>
              <a:rPr lang="en-IN" dirty="0" smtClean="0"/>
              <a:t> as the gentle rain from heaven</a:t>
            </a:r>
            <a:br>
              <a:rPr lang="en-IN" dirty="0" smtClean="0"/>
            </a:br>
            <a:r>
              <a:rPr lang="en-IN" dirty="0" smtClean="0"/>
              <a:t>Upon the place beneath: it is twice blest;</a:t>
            </a:r>
            <a:br>
              <a:rPr lang="en-IN" dirty="0" smtClean="0"/>
            </a:br>
            <a:r>
              <a:rPr lang="en-IN" dirty="0" smtClean="0"/>
              <a:t>It </a:t>
            </a:r>
            <a:r>
              <a:rPr lang="en-IN" dirty="0" err="1" smtClean="0"/>
              <a:t>blesseth</a:t>
            </a:r>
            <a:r>
              <a:rPr lang="en-IN" dirty="0" smtClean="0"/>
              <a:t> him that gives and him that takes:</a:t>
            </a:r>
            <a:br>
              <a:rPr lang="en-IN" dirty="0" smtClean="0"/>
            </a:br>
            <a:r>
              <a:rPr lang="en-IN" dirty="0" err="1" smtClean="0"/>
              <a:t>'Tis</a:t>
            </a:r>
            <a:r>
              <a:rPr lang="en-IN" dirty="0" smtClean="0"/>
              <a:t> mightiest in the mightiest: it becomes</a:t>
            </a:r>
            <a:br>
              <a:rPr lang="en-IN" dirty="0" smtClean="0"/>
            </a:br>
            <a:r>
              <a:rPr lang="en-IN" dirty="0" smtClean="0"/>
              <a:t>The </a:t>
            </a:r>
            <a:r>
              <a:rPr lang="en-IN" dirty="0" err="1" smtClean="0"/>
              <a:t>throned</a:t>
            </a:r>
            <a:r>
              <a:rPr lang="en-IN" dirty="0" smtClean="0"/>
              <a:t> monarch better than his crown;</a:t>
            </a:r>
            <a:br>
              <a:rPr lang="en-IN" dirty="0" smtClean="0"/>
            </a:br>
            <a:r>
              <a:rPr lang="en-IN" dirty="0" smtClean="0"/>
              <a:t>His sceptre shows the force of temporal power,</a:t>
            </a:r>
            <a:br>
              <a:rPr lang="en-IN" dirty="0" smtClean="0"/>
            </a:br>
            <a:r>
              <a:rPr lang="en-IN" dirty="0" smtClean="0"/>
              <a:t>The attribute to awe and majesty,</a:t>
            </a:r>
            <a:br>
              <a:rPr lang="en-IN" dirty="0" smtClean="0"/>
            </a:br>
            <a:r>
              <a:rPr lang="en-IN" dirty="0" smtClean="0"/>
              <a:t>Wherein doth sit the dread and fear of kings;</a:t>
            </a:r>
            <a:br>
              <a:rPr lang="en-IN" dirty="0" smtClean="0"/>
            </a:br>
            <a:r>
              <a:rPr lang="en-IN" dirty="0" smtClean="0"/>
              <a:t>But mercy is above this </a:t>
            </a:r>
            <a:r>
              <a:rPr lang="en-IN" dirty="0" err="1" smtClean="0"/>
              <a:t>sceptred</a:t>
            </a:r>
            <a:r>
              <a:rPr lang="en-IN" dirty="0" smtClean="0"/>
              <a:t> sway;</a:t>
            </a:r>
            <a:br>
              <a:rPr lang="en-IN" dirty="0" smtClean="0"/>
            </a:br>
            <a:r>
              <a:rPr lang="en-IN" dirty="0" smtClean="0"/>
              <a:t>It is enthroned in the hearts of kings,</a:t>
            </a:r>
            <a:br>
              <a:rPr lang="en-IN" dirty="0" smtClean="0"/>
            </a:br>
            <a:r>
              <a:rPr lang="en-IN" dirty="0" smtClean="0"/>
              <a:t>It is an attribute to God himself;</a:t>
            </a:r>
            <a:br>
              <a:rPr lang="en-IN" dirty="0" smtClean="0"/>
            </a:br>
            <a:r>
              <a:rPr lang="en-IN" dirty="0" smtClean="0"/>
              <a:t>And earthly power doth then show </a:t>
            </a:r>
            <a:r>
              <a:rPr lang="en-IN" dirty="0" err="1" smtClean="0"/>
              <a:t>likest</a:t>
            </a:r>
            <a:r>
              <a:rPr lang="en-IN" dirty="0" smtClean="0"/>
              <a:t> God's</a:t>
            </a:r>
            <a:br>
              <a:rPr lang="en-IN" dirty="0" smtClean="0"/>
            </a:br>
            <a:r>
              <a:rPr lang="en-IN" dirty="0" smtClean="0"/>
              <a:t>When mercy seasons justice. Therefore, Jew,</a:t>
            </a:r>
            <a:br>
              <a:rPr lang="en-IN" dirty="0" smtClean="0"/>
            </a:br>
            <a:r>
              <a:rPr lang="en-IN" dirty="0" smtClean="0"/>
              <a:t>Though justice be thy plea, consider this,</a:t>
            </a:r>
            <a:br>
              <a:rPr lang="en-IN" dirty="0" smtClean="0"/>
            </a:br>
            <a:r>
              <a:rPr lang="en-IN" dirty="0" smtClean="0"/>
              <a:t>That, in the course of justice, none of us</a:t>
            </a:r>
            <a:br>
              <a:rPr lang="en-IN" dirty="0" smtClean="0"/>
            </a:br>
            <a:r>
              <a:rPr lang="en-IN" dirty="0" smtClean="0"/>
              <a:t>Should see salvation: we do pray for mercy;</a:t>
            </a:r>
            <a:br>
              <a:rPr lang="en-IN" dirty="0" smtClean="0"/>
            </a:br>
            <a:r>
              <a:rPr lang="en-IN" dirty="0" smtClean="0"/>
              <a:t>And that same prayer doth teach us all to render</a:t>
            </a:r>
            <a:br>
              <a:rPr lang="en-IN" dirty="0" smtClean="0"/>
            </a:br>
            <a:r>
              <a:rPr lang="en-IN" dirty="0" smtClean="0"/>
              <a:t>The deeds of mercy. I have spoke thus much</a:t>
            </a:r>
            <a:br>
              <a:rPr lang="en-IN" dirty="0" smtClean="0"/>
            </a:br>
            <a:r>
              <a:rPr lang="en-IN" dirty="0" smtClean="0"/>
              <a:t>To mitigate the justice of thy plea;</a:t>
            </a:r>
            <a:br>
              <a:rPr lang="en-IN" dirty="0" smtClean="0"/>
            </a:br>
            <a:r>
              <a:rPr lang="en-IN" dirty="0" smtClean="0"/>
              <a:t>Which if thou follow, this strict court of Venice</a:t>
            </a:r>
            <a:br>
              <a:rPr lang="en-IN" dirty="0" smtClean="0"/>
            </a:br>
            <a:r>
              <a:rPr lang="en-IN" dirty="0" smtClean="0"/>
              <a:t>Must needs give sentence '</a:t>
            </a:r>
            <a:r>
              <a:rPr lang="en-IN" dirty="0" err="1" smtClean="0"/>
              <a:t>gainst</a:t>
            </a:r>
            <a:r>
              <a:rPr lang="en-IN" dirty="0" smtClean="0"/>
              <a:t> the merchant there.</a:t>
            </a:r>
          </a:p>
          <a:p>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sz="4000"/>
              <a:t>Shylock’s conversion to Christianity</a:t>
            </a:r>
          </a:p>
        </p:txBody>
      </p:sp>
      <p:sp>
        <p:nvSpPr>
          <p:cNvPr id="54275" name="Rectangle 3"/>
          <p:cNvSpPr>
            <a:spLocks noGrp="1" noChangeArrowheads="1"/>
          </p:cNvSpPr>
          <p:nvPr>
            <p:ph sz="quarter" idx="1"/>
          </p:nvPr>
        </p:nvSpPr>
        <p:spPr>
          <a:xfrm>
            <a:off x="304800" y="1981200"/>
            <a:ext cx="8458200" cy="4876800"/>
          </a:xfrm>
        </p:spPr>
        <p:txBody>
          <a:bodyPr/>
          <a:lstStyle/>
          <a:p>
            <a:pPr>
              <a:buFontTx/>
              <a:buChar char="•"/>
            </a:pPr>
            <a:r>
              <a:rPr lang="en-US"/>
              <a:t>From Christians’ point of view</a:t>
            </a:r>
          </a:p>
          <a:p>
            <a:pPr lvl="1">
              <a:buFontTx/>
              <a:buChar char="•"/>
            </a:pPr>
            <a:r>
              <a:rPr lang="en-US"/>
              <a:t>Shylock cannot be “saved” without Christ</a:t>
            </a:r>
          </a:p>
          <a:p>
            <a:pPr lvl="1">
              <a:buFontTx/>
              <a:buChar char="•"/>
            </a:pPr>
            <a:r>
              <a:rPr lang="en-US"/>
              <a:t>They are doing him a favor</a:t>
            </a:r>
          </a:p>
          <a:p>
            <a:pPr>
              <a:buFontTx/>
              <a:buChar char="•"/>
            </a:pPr>
            <a:r>
              <a:rPr lang="en-US"/>
              <a:t>From Jews’ point of view</a:t>
            </a:r>
          </a:p>
          <a:p>
            <a:pPr lvl="1">
              <a:buFontTx/>
              <a:buChar char="•"/>
            </a:pPr>
            <a:r>
              <a:rPr lang="en-US"/>
              <a:t>Shylock is condemned to be without society</a:t>
            </a:r>
          </a:p>
          <a:p>
            <a:pPr lvl="2">
              <a:buFontTx/>
              <a:buChar char="•"/>
            </a:pPr>
            <a:r>
              <a:rPr lang="en-US"/>
              <a:t>He cannot associate with other Jews</a:t>
            </a:r>
          </a:p>
          <a:p>
            <a:pPr lvl="2">
              <a:buFontTx/>
              <a:buChar char="•"/>
            </a:pPr>
            <a:r>
              <a:rPr lang="en-US"/>
              <a:t>The Christians won’t really accept him</a:t>
            </a:r>
          </a:p>
          <a:p>
            <a:pPr lvl="1">
              <a:buFontTx/>
              <a:buChar char="•"/>
            </a:pPr>
            <a:r>
              <a:rPr lang="en-US"/>
              <a:t>They are imposing a penalty worse than losing all his money</a:t>
            </a:r>
          </a:p>
          <a:p>
            <a:pPr>
              <a:buFontTx/>
              <a:buChar char="•"/>
            </a:pP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11188" y="981075"/>
            <a:ext cx="8134350" cy="1466850"/>
          </a:xfrm>
        </p:spPr>
        <p:txBody>
          <a:bodyPr>
            <a:normAutofit fontScale="90000"/>
          </a:bodyPr>
          <a:lstStyle/>
          <a:p>
            <a:r>
              <a:rPr lang="en-US" altLang="zh-CN" sz="4000"/>
              <a:t>A Brief Comment on The Social Significance of </a:t>
            </a:r>
            <a:br>
              <a:rPr lang="en-US" altLang="zh-CN" sz="4000"/>
            </a:br>
            <a:r>
              <a:rPr lang="en-US" altLang="zh-CN" sz="4000"/>
              <a:t>“The Merchant of Venice” </a:t>
            </a:r>
          </a:p>
        </p:txBody>
      </p:sp>
      <p:pic>
        <p:nvPicPr>
          <p:cNvPr id="61443" name="Picture 3" descr="493b7f1ceeff1d7ff1cc6"/>
          <p:cNvPicPr>
            <a:picLocks noGrp="1" noChangeAspect="1" noChangeArrowheads="1"/>
          </p:cNvPicPr>
          <p:nvPr>
            <p:ph type="subTitle" idx="1"/>
          </p:nvPr>
        </p:nvPicPr>
        <p:blipFill>
          <a:blip r:embed="rId2" cstate="print"/>
          <a:stretch>
            <a:fillRect/>
          </a:stretch>
        </p:blipFill>
        <p:spPr>
          <a:xfrm>
            <a:off x="4267199" y="2362201"/>
            <a:ext cx="3816325" cy="4310398"/>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381000" y="990600"/>
            <a:ext cx="8610600" cy="5706177"/>
          </a:xfrm>
          <a:prstGeom prst="rect">
            <a:avLst/>
          </a:prstGeom>
        </p:spPr>
        <p:txBody>
          <a:bodyPr wrap="square">
            <a:spAutoFit/>
          </a:bodyPr>
          <a:lstStyle/>
          <a:p>
            <a:pPr>
              <a:lnSpc>
                <a:spcPct val="80000"/>
              </a:lnSpc>
            </a:pPr>
            <a:r>
              <a:rPr lang="en-US" altLang="zh-CN" sz="2400" dirty="0" smtClean="0">
                <a:effectLst>
                  <a:outerShdw blurRad="38100" dist="38100" dir="2700000" algn="tl">
                    <a:srgbClr val="000000">
                      <a:alpha val="43137"/>
                    </a:srgbClr>
                  </a:outerShdw>
                </a:effectLst>
              </a:rPr>
              <a:t>1075 in Oxford: Jews were not confined to ghettos</a:t>
            </a:r>
            <a:r>
              <a:rPr lang="zh-CN" altLang="en-US" sz="2400" dirty="0" smtClean="0">
                <a:effectLst>
                  <a:outerShdw blurRad="38100" dist="38100" dir="2700000" algn="tl">
                    <a:srgbClr val="000000">
                      <a:alpha val="43137"/>
                    </a:srgbClr>
                  </a:outerShdw>
                </a:effectLst>
              </a:rPr>
              <a:t> </a:t>
            </a:r>
            <a:r>
              <a:rPr lang="en-US" altLang="zh-CN" sz="2400" dirty="0" smtClean="0">
                <a:effectLst>
                  <a:outerShdw blurRad="38100" dist="38100" dir="2700000" algn="tl">
                    <a:srgbClr val="000000">
                      <a:alpha val="43137"/>
                    </a:srgbClr>
                  </a:outerShdw>
                </a:effectLst>
              </a:rPr>
              <a:t>as many of their European counterparts, but they were not allowed to be citizens.  Because Christians could not lend money with interest, many Jews earned lucrative</a:t>
            </a:r>
            <a:r>
              <a:rPr lang="zh-CN" altLang="en-US" sz="2400" dirty="0" smtClean="0">
                <a:effectLst>
                  <a:outerShdw blurRad="38100" dist="38100" dir="2700000" algn="tl">
                    <a:srgbClr val="000000">
                      <a:alpha val="43137"/>
                    </a:srgbClr>
                  </a:outerShdw>
                </a:effectLst>
              </a:rPr>
              <a:t> </a:t>
            </a:r>
            <a:r>
              <a:rPr lang="en-US" altLang="zh-CN" sz="2400" dirty="0" smtClean="0">
                <a:effectLst>
                  <a:outerShdw blurRad="38100" dist="38100" dir="2700000" algn="tl">
                    <a:srgbClr val="000000">
                      <a:alpha val="43137"/>
                    </a:srgbClr>
                  </a:outerShdw>
                </a:effectLst>
              </a:rPr>
              <a:t>livings as usurers.  In trying to regain debt owed to them, Jews became the target of resentment.</a:t>
            </a:r>
          </a:p>
          <a:p>
            <a:pPr>
              <a:lnSpc>
                <a:spcPct val="80000"/>
              </a:lnSpc>
            </a:pPr>
            <a:endParaRPr lang="en-US" altLang="zh-CN" sz="2400" dirty="0" smtClean="0">
              <a:effectLst>
                <a:outerShdw blurRad="38100" dist="38100" dir="2700000" algn="tl">
                  <a:srgbClr val="000000">
                    <a:alpha val="43137"/>
                  </a:srgbClr>
                </a:outerShdw>
              </a:effectLst>
            </a:endParaRPr>
          </a:p>
          <a:p>
            <a:pPr>
              <a:lnSpc>
                <a:spcPct val="80000"/>
              </a:lnSpc>
            </a:pPr>
            <a:r>
              <a:rPr lang="en-US" altLang="zh-CN" sz="2400" dirty="0" smtClean="0">
                <a:effectLst>
                  <a:outerShdw blurRad="38100" dist="38100" dir="2700000" algn="tl">
                    <a:srgbClr val="000000">
                      <a:alpha val="43137"/>
                    </a:srgbClr>
                  </a:outerShdw>
                </a:effectLst>
              </a:rPr>
              <a:t>Late 12</a:t>
            </a:r>
            <a:r>
              <a:rPr lang="en-US" altLang="zh-CN" sz="2400" baseline="30000" dirty="0" smtClean="0">
                <a:effectLst>
                  <a:outerShdw blurRad="38100" dist="38100" dir="2700000" algn="tl">
                    <a:srgbClr val="000000">
                      <a:alpha val="43137"/>
                    </a:srgbClr>
                  </a:outerShdw>
                </a:effectLst>
              </a:rPr>
              <a:t>th</a:t>
            </a:r>
            <a:r>
              <a:rPr lang="en-US" altLang="zh-CN" sz="2400" dirty="0" smtClean="0">
                <a:effectLst>
                  <a:outerShdw blurRad="38100" dist="38100" dir="2700000" algn="tl">
                    <a:srgbClr val="000000">
                      <a:alpha val="43137"/>
                    </a:srgbClr>
                  </a:outerShdw>
                </a:effectLst>
              </a:rPr>
              <a:t> Century: Anti-Semitic sentiment</a:t>
            </a:r>
            <a:r>
              <a:rPr lang="zh-CN" altLang="en-US" sz="2400" dirty="0" smtClean="0">
                <a:effectLst>
                  <a:outerShdw blurRad="38100" dist="38100" dir="2700000" algn="tl">
                    <a:srgbClr val="000000">
                      <a:alpha val="43137"/>
                    </a:srgbClr>
                  </a:outerShdw>
                </a:effectLst>
              </a:rPr>
              <a:t> </a:t>
            </a:r>
            <a:r>
              <a:rPr lang="en-US" altLang="zh-CN" sz="2400" dirty="0" smtClean="0">
                <a:effectLst>
                  <a:outerShdw blurRad="38100" dist="38100" dir="2700000" algn="tl">
                    <a:srgbClr val="000000">
                      <a:alpha val="43137"/>
                    </a:srgbClr>
                  </a:outerShdw>
                </a:effectLst>
              </a:rPr>
              <a:t>culminated in</a:t>
            </a:r>
            <a:r>
              <a:rPr lang="zh-CN" altLang="en-US" sz="2400" dirty="0" smtClean="0">
                <a:effectLst>
                  <a:outerShdw blurRad="38100" dist="38100" dir="2700000" algn="tl">
                    <a:srgbClr val="000000">
                      <a:alpha val="43137"/>
                    </a:srgbClr>
                  </a:outerShdw>
                </a:effectLst>
              </a:rPr>
              <a:t> </a:t>
            </a:r>
            <a:r>
              <a:rPr lang="en-US" altLang="zh-CN" sz="2400" dirty="0" smtClean="0">
                <a:effectLst>
                  <a:outerShdw blurRad="38100" dist="38100" dir="2700000" algn="tl">
                    <a:srgbClr val="000000">
                      <a:alpha val="43137"/>
                    </a:srgbClr>
                  </a:outerShdw>
                </a:effectLst>
              </a:rPr>
              <a:t>two massacres, one at the coronation</a:t>
            </a:r>
            <a:r>
              <a:rPr lang="zh-CN" altLang="en-US" sz="2400" dirty="0" smtClean="0">
                <a:effectLst>
                  <a:outerShdw blurRad="38100" dist="38100" dir="2700000" algn="tl">
                    <a:srgbClr val="000000">
                      <a:alpha val="43137"/>
                    </a:srgbClr>
                  </a:outerShdw>
                </a:effectLst>
              </a:rPr>
              <a:t> </a:t>
            </a:r>
            <a:r>
              <a:rPr lang="en-US" altLang="zh-CN" sz="2400" dirty="0" smtClean="0">
                <a:effectLst>
                  <a:outerShdw blurRad="38100" dist="38100" dir="2700000" algn="tl">
                    <a:srgbClr val="000000">
                      <a:alpha val="43137"/>
                    </a:srgbClr>
                  </a:outerShdw>
                </a:effectLst>
              </a:rPr>
              <a:t>of Richard I in 1189 (30 Jews killed), and the other in the city of York in 1190 (150 Jews killed).</a:t>
            </a:r>
          </a:p>
          <a:p>
            <a:pPr>
              <a:lnSpc>
                <a:spcPct val="80000"/>
              </a:lnSpc>
            </a:pPr>
            <a:endParaRPr lang="en-US" altLang="zh-CN" sz="2400" dirty="0" smtClean="0">
              <a:effectLst>
                <a:outerShdw blurRad="38100" dist="38100" dir="2700000" algn="tl">
                  <a:srgbClr val="000000">
                    <a:alpha val="43137"/>
                  </a:srgbClr>
                </a:outerShdw>
              </a:effectLst>
            </a:endParaRPr>
          </a:p>
          <a:p>
            <a:pPr>
              <a:lnSpc>
                <a:spcPct val="80000"/>
              </a:lnSpc>
            </a:pPr>
            <a:r>
              <a:rPr lang="en-US" altLang="zh-CN" sz="2400" dirty="0" smtClean="0">
                <a:effectLst>
                  <a:outerShdw blurRad="38100" dist="38100" dir="2700000" algn="tl">
                    <a:srgbClr val="000000">
                      <a:alpha val="43137"/>
                    </a:srgbClr>
                  </a:outerShdw>
                </a:effectLst>
              </a:rPr>
              <a:t>In fact, the Magna </a:t>
            </a:r>
            <a:r>
              <a:rPr lang="en-US" altLang="zh-CN" sz="2400" dirty="0" err="1" smtClean="0">
                <a:effectLst>
                  <a:outerShdw blurRad="38100" dist="38100" dir="2700000" algn="tl">
                    <a:srgbClr val="000000">
                      <a:alpha val="43137"/>
                    </a:srgbClr>
                  </a:outerShdw>
                </a:effectLst>
              </a:rPr>
              <a:t>carta</a:t>
            </a:r>
            <a:r>
              <a:rPr lang="en-US" altLang="zh-CN" sz="2400" dirty="0" smtClean="0">
                <a:effectLst>
                  <a:outerShdw blurRad="38100" dist="38100" dir="2700000" algn="tl">
                    <a:srgbClr val="000000">
                      <a:alpha val="43137"/>
                    </a:srgbClr>
                  </a:outerShdw>
                </a:effectLst>
              </a:rPr>
              <a:t>, is a testament</a:t>
            </a:r>
            <a:r>
              <a:rPr lang="zh-CN" altLang="en-US" sz="2400" dirty="0" smtClean="0">
                <a:effectLst>
                  <a:outerShdw blurRad="38100" dist="38100" dir="2700000" algn="tl">
                    <a:srgbClr val="000000">
                      <a:alpha val="43137"/>
                    </a:srgbClr>
                  </a:outerShdw>
                </a:effectLst>
              </a:rPr>
              <a:t> </a:t>
            </a:r>
            <a:r>
              <a:rPr lang="en-US" altLang="zh-CN" sz="2400" dirty="0" smtClean="0">
                <a:effectLst>
                  <a:outerShdw blurRad="38100" dist="38100" dir="2700000" algn="tl">
                    <a:srgbClr val="000000">
                      <a:alpha val="43137"/>
                    </a:srgbClr>
                  </a:outerShdw>
                </a:effectLst>
              </a:rPr>
              <a:t>to growing Anti-Semitic feelings—two clauses</a:t>
            </a:r>
            <a:r>
              <a:rPr lang="zh-CN" altLang="en-US" sz="2400" dirty="0" smtClean="0">
                <a:effectLst>
                  <a:outerShdw blurRad="38100" dist="38100" dir="2700000" algn="tl">
                    <a:srgbClr val="000000">
                      <a:alpha val="43137"/>
                    </a:srgbClr>
                  </a:outerShdw>
                </a:effectLst>
              </a:rPr>
              <a:t> </a:t>
            </a:r>
            <a:r>
              <a:rPr lang="en-US" altLang="zh-CN" sz="2400" dirty="0" smtClean="0">
                <a:effectLst>
                  <a:outerShdw blurRad="38100" dist="38100" dir="2700000" algn="tl">
                    <a:srgbClr val="000000">
                      <a:alpha val="43137"/>
                    </a:srgbClr>
                  </a:outerShdw>
                </a:effectLst>
              </a:rPr>
              <a:t>state that if a debtor dies debt is paid, neither heir or widow is responsible for paying it.</a:t>
            </a:r>
          </a:p>
          <a:p>
            <a:pPr>
              <a:lnSpc>
                <a:spcPct val="80000"/>
              </a:lnSpc>
            </a:pPr>
            <a:endParaRPr lang="en-US" altLang="zh-CN" sz="2400" dirty="0" smtClean="0">
              <a:effectLst>
                <a:outerShdw blurRad="38100" dist="38100" dir="2700000" algn="tl">
                  <a:srgbClr val="000000">
                    <a:alpha val="43137"/>
                  </a:srgbClr>
                </a:outerShdw>
              </a:effectLst>
            </a:endParaRPr>
          </a:p>
          <a:p>
            <a:pPr>
              <a:lnSpc>
                <a:spcPct val="80000"/>
              </a:lnSpc>
            </a:pPr>
            <a:r>
              <a:rPr lang="en-US" altLang="zh-CN" sz="2400" dirty="0" smtClean="0">
                <a:effectLst>
                  <a:outerShdw blurRad="38100" dist="38100" dir="2700000" algn="tl">
                    <a:srgbClr val="000000">
                      <a:alpha val="43137"/>
                    </a:srgbClr>
                  </a:outerShdw>
                </a:effectLst>
              </a:rPr>
              <a:t>1275: Jews forbidden to be money-lenders as well as other edicts implemented: taxation of Jews over 12 years old and wearing badges</a:t>
            </a:r>
            <a:r>
              <a:rPr lang="zh-CN" altLang="en-US" sz="2400" dirty="0" smtClean="0">
                <a:effectLst>
                  <a:outerShdw blurRad="38100" dist="38100" dir="2700000" algn="tl">
                    <a:srgbClr val="000000">
                      <a:alpha val="43137"/>
                    </a:srgbClr>
                  </a:outerShdw>
                </a:effectLst>
              </a:rPr>
              <a:t> </a:t>
            </a:r>
            <a:r>
              <a:rPr lang="en-US" altLang="zh-CN" sz="2400" dirty="0" smtClean="0">
                <a:effectLst>
                  <a:outerShdw blurRad="38100" dist="38100" dir="2700000" algn="tl">
                    <a:srgbClr val="000000">
                      <a:alpha val="43137"/>
                    </a:srgbClr>
                  </a:outerShdw>
                </a:effectLst>
              </a:rPr>
              <a:t>that identified them as Jews. </a:t>
            </a:r>
          </a:p>
          <a:p>
            <a:pPr>
              <a:lnSpc>
                <a:spcPct val="80000"/>
              </a:lnSpc>
            </a:pPr>
            <a:endParaRPr lang="en-US" altLang="zh-CN" sz="2400" dirty="0" smtClean="0">
              <a:effectLst>
                <a:outerShdw blurRad="38100" dist="38100" dir="2700000" algn="tl">
                  <a:srgbClr val="000000">
                    <a:alpha val="43137"/>
                  </a:srgbClr>
                </a:outerShdw>
              </a:effectLst>
            </a:endParaRPr>
          </a:p>
          <a:p>
            <a:pPr>
              <a:lnSpc>
                <a:spcPct val="80000"/>
              </a:lnSpc>
            </a:pPr>
            <a:r>
              <a:rPr lang="en-US" altLang="zh-CN" sz="2400" dirty="0" smtClean="0">
                <a:effectLst>
                  <a:outerShdw blurRad="38100" dist="38100" dir="2700000" algn="tl">
                    <a:srgbClr val="000000">
                      <a:alpha val="43137"/>
                    </a:srgbClr>
                  </a:outerShdw>
                </a:effectLst>
              </a:rPr>
              <a:t>1290 (until 1655):  Expelled from England</a:t>
            </a:r>
            <a:endParaRPr lang="en-US" altLang="zh-CN" sz="24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914400" y="274638"/>
            <a:ext cx="7772400" cy="792162"/>
          </a:xfrm>
        </p:spPr>
        <p:txBody>
          <a:bodyPr/>
          <a:lstStyle/>
          <a:p>
            <a:pPr algn="ctr"/>
            <a:r>
              <a:rPr lang="en-US" altLang="zh-CN" b="1" dirty="0" smtClean="0">
                <a:solidFill>
                  <a:schemeClr val="tx1"/>
                </a:solidFill>
              </a:rPr>
              <a:t>Jews in England</a:t>
            </a:r>
            <a:endParaRPr lang="en-IN"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4400" b="1" dirty="0" smtClean="0"/>
              <a:t>Great irony and comedy</a:t>
            </a:r>
            <a:endParaRPr lang="en-IN" sz="4400" b="1" dirty="0"/>
          </a:p>
        </p:txBody>
      </p:sp>
      <p:sp>
        <p:nvSpPr>
          <p:cNvPr id="3" name="Content Placeholder 2"/>
          <p:cNvSpPr>
            <a:spLocks noGrp="1"/>
          </p:cNvSpPr>
          <p:nvPr>
            <p:ph sz="quarter" idx="1"/>
          </p:nvPr>
        </p:nvSpPr>
        <p:spPr/>
        <p:txBody>
          <a:bodyPr/>
          <a:lstStyle/>
          <a:p>
            <a:r>
              <a:rPr lang="en-US" altLang="zh-CN" sz="2800" dirty="0" smtClean="0"/>
              <a:t>The script is the subject of friendship and love, </a:t>
            </a:r>
          </a:p>
          <a:p>
            <a:r>
              <a:rPr lang="en-US" altLang="zh-CN" sz="2800" dirty="0" smtClean="0"/>
              <a:t>At the same time also reflects the business of early capitalism and the bourgeoisie sharks conflict between the performances of the authors of bourgeois society, money, Legal and religious issues such as the humanistic ideas. It plays an important literary achievement; this Shylock is the shape of the mercenary, </a:t>
            </a:r>
          </a:p>
          <a:p>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2800" dirty="0" smtClean="0"/>
              <a:t>the social significance of this play in 			modern times </a:t>
            </a:r>
            <a:endParaRPr lang="en-IN" sz="2800" dirty="0"/>
          </a:p>
        </p:txBody>
      </p:sp>
      <p:sp>
        <p:nvSpPr>
          <p:cNvPr id="3" name="Content Placeholder 2"/>
          <p:cNvSpPr>
            <a:spLocks noGrp="1"/>
          </p:cNvSpPr>
          <p:nvPr>
            <p:ph sz="quarter" idx="1"/>
          </p:nvPr>
        </p:nvSpPr>
        <p:spPr/>
        <p:txBody>
          <a:bodyPr/>
          <a:lstStyle/>
          <a:p>
            <a:r>
              <a:rPr lang="en-US" altLang="zh-CN" dirty="0" smtClean="0"/>
              <a:t> Firstly, the play has an unreasoning prejudice against the Jews. </a:t>
            </a:r>
          </a:p>
          <a:p>
            <a:r>
              <a:rPr lang="en-US" altLang="zh-CN" dirty="0" smtClean="0"/>
              <a:t>Secondly, the play talk talks about the Christians' hypocrisy. </a:t>
            </a:r>
          </a:p>
          <a:p>
            <a:r>
              <a:rPr lang="en-US" altLang="zh-CN" dirty="0" smtClean="0"/>
              <a:t>false standards of friendship and love, and</a:t>
            </a:r>
          </a:p>
          <a:p>
            <a:pPr>
              <a:buNone/>
            </a:pPr>
            <a:r>
              <a:rPr lang="en-US" altLang="zh-CN" dirty="0" smtClean="0"/>
              <a:t> their cunning ways of pursuing worldliness </a:t>
            </a:r>
          </a:p>
          <a:p>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stretch>
            <a:fillRect/>
          </a:stretch>
        </p:blipFill>
        <p:spPr bwMode="auto">
          <a:xfrm>
            <a:off x="0" y="0"/>
            <a:ext cx="9144000" cy="6858000"/>
          </a:xfrm>
          <a:prstGeom prst="rect">
            <a:avLst/>
          </a:prstGeom>
          <a:blipFill>
            <a:blip r:embed="rId4" cstate="print"/>
            <a:tile tx="0" ty="0" sx="100000" sy="100000" flip="none" algn="tl"/>
          </a:blipFill>
          <a:ln w="9525">
            <a:noFill/>
            <a:miter lim="800000"/>
            <a:headEnd/>
            <a:tailEnd/>
          </a:ln>
        </p:spPr>
      </p:pic>
      <p:sp>
        <p:nvSpPr>
          <p:cNvPr id="2" name="CasellaDiTesto 1"/>
          <p:cNvSpPr txBox="1"/>
          <p:nvPr/>
        </p:nvSpPr>
        <p:spPr>
          <a:xfrm>
            <a:off x="304800" y="304800"/>
            <a:ext cx="8572560" cy="707886"/>
          </a:xfrm>
          <a:prstGeom prst="rect">
            <a:avLst/>
          </a:prstGeom>
        </p:spPr>
        <p:style>
          <a:lnRef idx="2">
            <a:schemeClr val="accent4">
              <a:shade val="50000"/>
            </a:schemeClr>
          </a:lnRef>
          <a:fillRef idx="1002">
            <a:schemeClr val="dk2"/>
          </a:fillRef>
          <a:effectRef idx="0">
            <a:schemeClr val="accent4"/>
          </a:effectRef>
          <a:fontRef idx="minor">
            <a:schemeClr val="lt1"/>
          </a:fontRef>
        </p:style>
        <p:txBody>
          <a:bodyPr>
            <a:spAutoFit/>
          </a:bodyPr>
          <a:lstStyle/>
          <a:p>
            <a:pPr algn="ctr" fontAlgn="auto">
              <a:spcBef>
                <a:spcPts val="0"/>
              </a:spcBef>
              <a:spcAft>
                <a:spcPts val="0"/>
              </a:spcAft>
              <a:defRPr/>
            </a:pPr>
            <a:r>
              <a:rPr lang="it-IT" sz="4000" b="1" dirty="0">
                <a:ln w="900" cmpd="sng">
                  <a:solidFill>
                    <a:schemeClr val="accent1">
                      <a:satMod val="190000"/>
                      <a:alpha val="55000"/>
                    </a:schemeClr>
                  </a:solidFill>
                  <a:prstDash val="solid"/>
                </a:ln>
                <a:solidFill>
                  <a:srgbClr val="FFFF00"/>
                </a:solidFill>
                <a:effectLst>
                  <a:glow rad="228600">
                    <a:schemeClr val="accent1">
                      <a:satMod val="175000"/>
                      <a:alpha val="40000"/>
                    </a:schemeClr>
                  </a:glow>
                  <a:innerShdw blurRad="101600" dist="76200" dir="5400000">
                    <a:schemeClr val="accent1">
                      <a:satMod val="190000"/>
                      <a:tint val="100000"/>
                      <a:alpha val="74000"/>
                    </a:schemeClr>
                  </a:innerShdw>
                </a:effectLst>
              </a:rPr>
              <a:t>FAMOUS QUOTES</a:t>
            </a:r>
          </a:p>
        </p:txBody>
      </p:sp>
      <p:sp>
        <p:nvSpPr>
          <p:cNvPr id="27652" name="CasellaDiTesto 2"/>
          <p:cNvSpPr txBox="1">
            <a:spLocks noChangeArrowheads="1"/>
          </p:cNvSpPr>
          <p:nvPr/>
        </p:nvSpPr>
        <p:spPr bwMode="auto">
          <a:xfrm>
            <a:off x="323850" y="1196975"/>
            <a:ext cx="8358188" cy="1200329"/>
          </a:xfrm>
          <a:prstGeom prst="rect">
            <a:avLst/>
          </a:prstGeom>
          <a:noFill/>
          <a:ln w="9525">
            <a:noFill/>
            <a:miter lim="800000"/>
            <a:headEnd/>
            <a:tailEnd/>
          </a:ln>
        </p:spPr>
        <p:txBody>
          <a:bodyPr>
            <a:spAutoFit/>
          </a:bodyPr>
          <a:lstStyle/>
          <a:p>
            <a:r>
              <a:rPr lang="en-US" sz="2400" b="1" dirty="0">
                <a:latin typeface="Calibri" pitchFamily="34" charset="0"/>
              </a:rPr>
              <a:t>"If you prick us, do we not bleed? if you tickle us, do we not laugh? if you poison us, do we not die? and if you wrong us, shall we not revenge?". – (Act III, scene I).</a:t>
            </a:r>
          </a:p>
        </p:txBody>
      </p:sp>
      <p:sp>
        <p:nvSpPr>
          <p:cNvPr id="27653" name="CasellaDiTesto 3"/>
          <p:cNvSpPr txBox="1">
            <a:spLocks noChangeArrowheads="1"/>
          </p:cNvSpPr>
          <p:nvPr/>
        </p:nvSpPr>
        <p:spPr bwMode="auto">
          <a:xfrm>
            <a:off x="323850" y="2500313"/>
            <a:ext cx="8358188" cy="457200"/>
          </a:xfrm>
          <a:prstGeom prst="rect">
            <a:avLst/>
          </a:prstGeom>
          <a:noFill/>
          <a:ln w="9525">
            <a:noFill/>
            <a:miter lim="800000"/>
            <a:headEnd/>
            <a:tailEnd/>
          </a:ln>
        </p:spPr>
        <p:txBody>
          <a:bodyPr>
            <a:spAutoFit/>
          </a:bodyPr>
          <a:lstStyle/>
          <a:p>
            <a:r>
              <a:rPr lang="en-US" sz="2400" b="1">
                <a:latin typeface="Calibri" pitchFamily="34" charset="0"/>
              </a:rPr>
              <a:t>"The devil can cite scripture for his purpose". -(Act I, sce. III).</a:t>
            </a:r>
            <a:endParaRPr lang="it-IT" altLang="zh-CN" sz="2400">
              <a:latin typeface="Calibri" pitchFamily="34" charset="0"/>
            </a:endParaRPr>
          </a:p>
        </p:txBody>
      </p:sp>
      <p:sp>
        <p:nvSpPr>
          <p:cNvPr id="27654" name="CasellaDiTesto 5"/>
          <p:cNvSpPr txBox="1">
            <a:spLocks noChangeArrowheads="1"/>
          </p:cNvSpPr>
          <p:nvPr/>
        </p:nvSpPr>
        <p:spPr bwMode="auto">
          <a:xfrm>
            <a:off x="323850" y="3284538"/>
            <a:ext cx="8001000" cy="461665"/>
          </a:xfrm>
          <a:prstGeom prst="rect">
            <a:avLst/>
          </a:prstGeom>
          <a:noFill/>
          <a:ln w="9525">
            <a:noFill/>
            <a:miter lim="800000"/>
            <a:headEnd/>
            <a:tailEnd/>
          </a:ln>
        </p:spPr>
        <p:txBody>
          <a:bodyPr>
            <a:spAutoFit/>
          </a:bodyPr>
          <a:lstStyle/>
          <a:p>
            <a:r>
              <a:rPr lang="en-US" sz="2400" b="1">
                <a:latin typeface="Calibri" pitchFamily="34" charset="0"/>
              </a:rPr>
              <a:t>"I like not fair terms and a villain's mind". - (Act I, scene III)</a:t>
            </a:r>
            <a:endParaRPr lang="it-IT" altLang="zh-CN" sz="2400">
              <a:latin typeface="Calibri" pitchFamily="34" charset="0"/>
            </a:endParaRPr>
          </a:p>
        </p:txBody>
      </p:sp>
      <p:sp>
        <p:nvSpPr>
          <p:cNvPr id="27655" name="CasellaDiTesto 6"/>
          <p:cNvSpPr txBox="1">
            <a:spLocks noChangeArrowheads="1"/>
          </p:cNvSpPr>
          <p:nvPr/>
        </p:nvSpPr>
        <p:spPr bwMode="auto">
          <a:xfrm>
            <a:off x="323850" y="4149725"/>
            <a:ext cx="8072438" cy="1200329"/>
          </a:xfrm>
          <a:prstGeom prst="rect">
            <a:avLst/>
          </a:prstGeom>
          <a:noFill/>
          <a:ln w="9525">
            <a:noFill/>
            <a:miter lim="800000"/>
            <a:headEnd/>
            <a:tailEnd/>
          </a:ln>
        </p:spPr>
        <p:txBody>
          <a:bodyPr>
            <a:spAutoFit/>
          </a:bodyPr>
          <a:lstStyle/>
          <a:p>
            <a:r>
              <a:rPr lang="en-US" sz="2400" b="1">
                <a:latin typeface="Calibri" pitchFamily="34" charset="0"/>
              </a:rPr>
              <a:t>I hold the world but as the world, Gratiano, A stage, where every man must play a part; And mine a sad one. (Act i. scene. 1.)</a:t>
            </a:r>
            <a:endParaRPr lang="it-IT" altLang="zh-CN" sz="2400">
              <a:latin typeface="Calibri" pitchFamily="34" charset="0"/>
            </a:endParaRPr>
          </a:p>
        </p:txBody>
      </p:sp>
      <p:sp>
        <p:nvSpPr>
          <p:cNvPr id="27656" name="CasellaDiTesto 7"/>
          <p:cNvSpPr txBox="1">
            <a:spLocks noChangeArrowheads="1"/>
          </p:cNvSpPr>
          <p:nvPr/>
        </p:nvSpPr>
        <p:spPr bwMode="auto">
          <a:xfrm>
            <a:off x="323850" y="5229225"/>
            <a:ext cx="8143875" cy="830997"/>
          </a:xfrm>
          <a:prstGeom prst="rect">
            <a:avLst/>
          </a:prstGeom>
          <a:noFill/>
          <a:ln w="9525">
            <a:noFill/>
            <a:miter lim="800000"/>
            <a:headEnd/>
            <a:tailEnd/>
          </a:ln>
        </p:spPr>
        <p:txBody>
          <a:bodyPr>
            <a:spAutoFit/>
          </a:bodyPr>
          <a:lstStyle/>
          <a:p>
            <a:r>
              <a:rPr lang="en-US" sz="2400" b="1">
                <a:latin typeface="Calibri" pitchFamily="34" charset="0"/>
              </a:rPr>
              <a:t>Superfluity comes sooner by white hairs, but competency lives longer. (Act i. sce. 2. )</a:t>
            </a:r>
            <a:endParaRPr lang="it-IT" altLang="zh-CN" sz="2400">
              <a:latin typeface="Calibri" pitchFamily="34" charset="0"/>
            </a:endParaRPr>
          </a:p>
        </p:txBody>
      </p:sp>
      <p:sp>
        <p:nvSpPr>
          <p:cNvPr id="27657" name="CasellaDiTesto 8"/>
          <p:cNvSpPr txBox="1">
            <a:spLocks noChangeArrowheads="1"/>
          </p:cNvSpPr>
          <p:nvPr/>
        </p:nvSpPr>
        <p:spPr bwMode="auto">
          <a:xfrm>
            <a:off x="323850" y="5949950"/>
            <a:ext cx="8247063" cy="457200"/>
          </a:xfrm>
          <a:prstGeom prst="rect">
            <a:avLst/>
          </a:prstGeom>
          <a:noFill/>
          <a:ln w="9525">
            <a:noFill/>
            <a:miter lim="800000"/>
            <a:headEnd/>
            <a:tailEnd/>
          </a:ln>
        </p:spPr>
        <p:txBody>
          <a:bodyPr>
            <a:spAutoFit/>
          </a:bodyPr>
          <a:lstStyle/>
          <a:p>
            <a:r>
              <a:rPr lang="en-US" sz="2400" b="1">
                <a:latin typeface="Calibri" pitchFamily="34" charset="0"/>
              </a:rPr>
              <a:t>I dote on his very absence. (Act i. scene. 2.)</a:t>
            </a:r>
            <a:endParaRPr lang="it-IT" altLang="zh-CN" sz="2400">
              <a:latin typeface="Calibri"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print"/>
          <a:stretch>
            <a:fillRect/>
          </a:stretch>
        </p:blipFill>
        <p:spPr bwMode="auto">
          <a:xfrm>
            <a:off x="58831" y="0"/>
            <a:ext cx="9026338" cy="6858000"/>
          </a:xfrm>
          <a:prstGeom prst="rect">
            <a:avLst/>
          </a:prstGeom>
          <a:blipFill>
            <a:blip r:embed="rId4" cstate="print"/>
            <a:tile tx="0" ty="0" sx="100000" sy="100000" flip="none" algn="tl"/>
          </a:blipFill>
          <a:ln w="9525">
            <a:noFill/>
            <a:miter lim="800000"/>
            <a:headEnd/>
            <a:tailEnd/>
          </a:ln>
        </p:spPr>
      </p:pic>
      <p:sp>
        <p:nvSpPr>
          <p:cNvPr id="29700" name="CasellaDiTesto 2"/>
          <p:cNvSpPr txBox="1">
            <a:spLocks noChangeArrowheads="1"/>
          </p:cNvSpPr>
          <p:nvPr/>
        </p:nvSpPr>
        <p:spPr bwMode="auto">
          <a:xfrm>
            <a:off x="468313" y="1428750"/>
            <a:ext cx="7786687" cy="830997"/>
          </a:xfrm>
          <a:prstGeom prst="rect">
            <a:avLst/>
          </a:prstGeom>
          <a:noFill/>
          <a:ln w="9525">
            <a:noFill/>
            <a:miter lim="800000"/>
            <a:headEnd/>
            <a:tailEnd/>
          </a:ln>
        </p:spPr>
        <p:txBody>
          <a:bodyPr>
            <a:spAutoFit/>
          </a:bodyPr>
          <a:lstStyle/>
          <a:p>
            <a:r>
              <a:rPr lang="en-US" sz="2400" b="1" dirty="0" err="1">
                <a:latin typeface="Calibri" pitchFamily="34" charset="0"/>
              </a:rPr>
              <a:t>Mislike</a:t>
            </a:r>
            <a:r>
              <a:rPr lang="en-US" sz="2400" b="1" dirty="0">
                <a:latin typeface="Calibri" pitchFamily="34" charset="0"/>
              </a:rPr>
              <a:t> me not for my complexion, The </a:t>
            </a:r>
            <a:r>
              <a:rPr lang="en-US" sz="2400" b="1" dirty="0" err="1">
                <a:latin typeface="Calibri" pitchFamily="34" charset="0"/>
              </a:rPr>
              <a:t>shadow’d</a:t>
            </a:r>
            <a:r>
              <a:rPr lang="en-US" sz="2400" b="1" dirty="0">
                <a:latin typeface="Calibri" pitchFamily="34" charset="0"/>
              </a:rPr>
              <a:t> livery of the </a:t>
            </a:r>
            <a:r>
              <a:rPr lang="en-US" sz="2400" b="1" dirty="0" err="1">
                <a:latin typeface="Calibri" pitchFamily="34" charset="0"/>
              </a:rPr>
              <a:t>burnish’d</a:t>
            </a:r>
            <a:r>
              <a:rPr lang="en-US" sz="2400" b="1" dirty="0">
                <a:latin typeface="Calibri" pitchFamily="34" charset="0"/>
              </a:rPr>
              <a:t> sun. (Act ii. scene. 1. )</a:t>
            </a:r>
            <a:endParaRPr lang="it-IT" altLang="zh-CN" sz="2400" dirty="0">
              <a:latin typeface="Calibri" pitchFamily="34" charset="0"/>
            </a:endParaRPr>
          </a:p>
        </p:txBody>
      </p:sp>
      <p:sp>
        <p:nvSpPr>
          <p:cNvPr id="29701" name="CasellaDiTesto 3"/>
          <p:cNvSpPr txBox="1">
            <a:spLocks noChangeArrowheads="1"/>
          </p:cNvSpPr>
          <p:nvPr/>
        </p:nvSpPr>
        <p:spPr bwMode="auto">
          <a:xfrm>
            <a:off x="468313" y="2492375"/>
            <a:ext cx="7572375" cy="457200"/>
          </a:xfrm>
          <a:prstGeom prst="rect">
            <a:avLst/>
          </a:prstGeom>
          <a:noFill/>
          <a:ln w="9525">
            <a:noFill/>
            <a:miter lim="800000"/>
            <a:headEnd/>
            <a:tailEnd/>
          </a:ln>
        </p:spPr>
        <p:txBody>
          <a:bodyPr>
            <a:spAutoFit/>
          </a:bodyPr>
          <a:lstStyle/>
          <a:p>
            <a:r>
              <a:rPr lang="en-US" sz="2400" b="1">
                <a:latin typeface="Calibri" pitchFamily="34" charset="0"/>
              </a:rPr>
              <a:t>It is a wise father that knows his own child. (Act ii. sce. 2.)</a:t>
            </a:r>
            <a:endParaRPr lang="it-IT" altLang="zh-CN" sz="2400">
              <a:latin typeface="Calibri" pitchFamily="34" charset="0"/>
            </a:endParaRPr>
          </a:p>
        </p:txBody>
      </p:sp>
      <p:sp>
        <p:nvSpPr>
          <p:cNvPr id="29702" name="CasellaDiTesto 4"/>
          <p:cNvSpPr txBox="1">
            <a:spLocks noChangeArrowheads="1"/>
          </p:cNvSpPr>
          <p:nvPr/>
        </p:nvSpPr>
        <p:spPr bwMode="auto">
          <a:xfrm>
            <a:off x="457200" y="3284538"/>
            <a:ext cx="7786688" cy="457200"/>
          </a:xfrm>
          <a:prstGeom prst="rect">
            <a:avLst/>
          </a:prstGeom>
          <a:noFill/>
          <a:ln w="9525">
            <a:noFill/>
            <a:miter lim="800000"/>
            <a:headEnd/>
            <a:tailEnd/>
          </a:ln>
        </p:spPr>
        <p:txBody>
          <a:bodyPr>
            <a:spAutoFit/>
          </a:bodyPr>
          <a:lstStyle/>
          <a:p>
            <a:r>
              <a:rPr lang="en-US" sz="2400" b="1">
                <a:latin typeface="Calibri" pitchFamily="34" charset="0"/>
              </a:rPr>
              <a:t>In the twinkling of an eye. ( Act ii. scene. 2. )</a:t>
            </a:r>
            <a:endParaRPr lang="it-IT" altLang="zh-CN" sz="2400">
              <a:latin typeface="Calibri" pitchFamily="34" charset="0"/>
            </a:endParaRPr>
          </a:p>
        </p:txBody>
      </p:sp>
      <p:sp>
        <p:nvSpPr>
          <p:cNvPr id="29703" name="CasellaDiTesto 5"/>
          <p:cNvSpPr txBox="1">
            <a:spLocks noChangeArrowheads="1"/>
          </p:cNvSpPr>
          <p:nvPr/>
        </p:nvSpPr>
        <p:spPr bwMode="auto">
          <a:xfrm>
            <a:off x="468313" y="4221163"/>
            <a:ext cx="8072437" cy="830997"/>
          </a:xfrm>
          <a:prstGeom prst="rect">
            <a:avLst/>
          </a:prstGeom>
          <a:noFill/>
          <a:ln w="9525">
            <a:noFill/>
            <a:miter lim="800000"/>
            <a:headEnd/>
            <a:tailEnd/>
          </a:ln>
        </p:spPr>
        <p:txBody>
          <a:bodyPr>
            <a:spAutoFit/>
          </a:bodyPr>
          <a:lstStyle/>
          <a:p>
            <a:r>
              <a:rPr lang="en-US" sz="2400" b="1">
                <a:latin typeface="Calibri" pitchFamily="34" charset="0"/>
              </a:rPr>
              <a:t>But love is blind, and lovers cannot see The pretty follies that themselves commit. (Act ii. sce. 6.) </a:t>
            </a:r>
            <a:endParaRPr lang="it-IT" altLang="zh-CN" sz="2400">
              <a:latin typeface="Calibri" pitchFamily="34" charset="0"/>
            </a:endParaRPr>
          </a:p>
        </p:txBody>
      </p:sp>
      <p:sp>
        <p:nvSpPr>
          <p:cNvPr id="29704" name="CasellaDiTesto 6"/>
          <p:cNvSpPr txBox="1">
            <a:spLocks noChangeArrowheads="1"/>
          </p:cNvSpPr>
          <p:nvPr/>
        </p:nvSpPr>
        <p:spPr bwMode="auto">
          <a:xfrm>
            <a:off x="500063" y="5373688"/>
            <a:ext cx="8072437" cy="457200"/>
          </a:xfrm>
          <a:prstGeom prst="rect">
            <a:avLst/>
          </a:prstGeom>
          <a:noFill/>
          <a:ln w="9525">
            <a:noFill/>
            <a:miter lim="800000"/>
            <a:headEnd/>
            <a:tailEnd/>
          </a:ln>
        </p:spPr>
        <p:txBody>
          <a:bodyPr>
            <a:spAutoFit/>
          </a:bodyPr>
          <a:lstStyle/>
          <a:p>
            <a:r>
              <a:rPr lang="en-US" sz="2400" b="1" dirty="0">
                <a:latin typeface="Calibri" pitchFamily="34" charset="0"/>
              </a:rPr>
              <a:t>All that glisters is not gold. (Act ii.)</a:t>
            </a:r>
            <a:endParaRPr lang="it-IT" altLang="zh-CN" sz="2400" dirty="0">
              <a:latin typeface="Calibri"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10245" name="Rectangle 5"/>
          <p:cNvSpPr>
            <a:spLocks noGrp="1" noChangeArrowheads="1"/>
          </p:cNvSpPr>
          <p:nvPr>
            <p:ph sz="quarter" idx="1"/>
          </p:nvPr>
        </p:nvSpPr>
        <p:spPr>
          <a:xfrm>
            <a:off x="179388" y="765175"/>
            <a:ext cx="4316412" cy="5903913"/>
          </a:xfrm>
        </p:spPr>
        <p:txBody>
          <a:bodyPr/>
          <a:lstStyle/>
          <a:p>
            <a:pPr algn="ctr">
              <a:lnSpc>
                <a:spcPct val="80000"/>
              </a:lnSpc>
              <a:buFontTx/>
              <a:buNone/>
            </a:pPr>
            <a:r>
              <a:rPr lang="en-NZ" sz="2400" b="1" dirty="0">
                <a:latin typeface="Trebuchet MS" charset="0"/>
              </a:rPr>
              <a:t>Antonio</a:t>
            </a:r>
          </a:p>
          <a:p>
            <a:pPr>
              <a:lnSpc>
                <a:spcPct val="150000"/>
              </a:lnSpc>
              <a:buNone/>
            </a:pPr>
            <a:endParaRPr lang="en-NZ" sz="2400" b="1" dirty="0">
              <a:latin typeface="Trebuchet MS" charset="0"/>
            </a:endParaRPr>
          </a:p>
          <a:p>
            <a:pPr>
              <a:lnSpc>
                <a:spcPct val="150000"/>
              </a:lnSpc>
            </a:pPr>
            <a:r>
              <a:rPr lang="en-NZ" sz="2400" b="1" dirty="0" smtClean="0">
                <a:latin typeface="Trebuchet MS" charset="0"/>
              </a:rPr>
              <a:t>Anti-Semitic? calls </a:t>
            </a:r>
            <a:r>
              <a:rPr lang="en-NZ" sz="2400" b="1" dirty="0">
                <a:latin typeface="Trebuchet MS" charset="0"/>
              </a:rPr>
              <a:t>Shylock “cur,” “dog” and spits on him, but does not take a share of Shylock’s estate at the end. Does however force him to convert to Christianity (‘saving’ him?)</a:t>
            </a:r>
          </a:p>
        </p:txBody>
      </p:sp>
      <p:sp>
        <p:nvSpPr>
          <p:cNvPr id="10246" name="Rectangle 6"/>
          <p:cNvSpPr>
            <a:spLocks noGrp="1" noChangeArrowheads="1"/>
          </p:cNvSpPr>
          <p:nvPr>
            <p:ph sz="quarter" idx="2"/>
          </p:nvPr>
        </p:nvSpPr>
        <p:spPr>
          <a:xfrm>
            <a:off x="4648200" y="765175"/>
            <a:ext cx="4316413" cy="5903913"/>
          </a:xfrm>
        </p:spPr>
        <p:txBody>
          <a:bodyPr/>
          <a:lstStyle/>
          <a:p>
            <a:pPr algn="ctr">
              <a:lnSpc>
                <a:spcPct val="80000"/>
              </a:lnSpc>
              <a:buFontTx/>
              <a:buNone/>
            </a:pPr>
            <a:r>
              <a:rPr lang="en-NZ" b="1" dirty="0">
                <a:latin typeface="Trebuchet MS" charset="0"/>
              </a:rPr>
              <a:t>Portia</a:t>
            </a:r>
          </a:p>
          <a:p>
            <a:pPr>
              <a:lnSpc>
                <a:spcPct val="150000"/>
              </a:lnSpc>
              <a:buNone/>
            </a:pPr>
            <a:r>
              <a:rPr lang="en-NZ" b="1" dirty="0" smtClean="0">
                <a:latin typeface="Trebuchet MS" charset="0"/>
              </a:rPr>
              <a:t>	</a:t>
            </a:r>
          </a:p>
          <a:p>
            <a:pPr>
              <a:lnSpc>
                <a:spcPct val="150000"/>
              </a:lnSpc>
              <a:buNone/>
            </a:pPr>
            <a:r>
              <a:rPr lang="en-NZ" b="1" dirty="0" smtClean="0">
                <a:latin typeface="Trebuchet MS" charset="0"/>
              </a:rPr>
              <a:t>She Used </a:t>
            </a:r>
            <a:r>
              <a:rPr lang="en-NZ" b="1" dirty="0">
                <a:latin typeface="Trebuchet MS" charset="0"/>
              </a:rPr>
              <a:t>to present the idea of mercy, but does she really </a:t>
            </a:r>
            <a:r>
              <a:rPr lang="en-NZ" b="1" dirty="0" smtClean="0">
                <a:latin typeface="Trebuchet MS" charset="0"/>
              </a:rPr>
              <a:t>show it</a:t>
            </a:r>
            <a:r>
              <a:rPr lang="en-NZ" b="1" dirty="0">
                <a:latin typeface="Trebuchet MS" charset="0"/>
              </a:rPr>
              <a:t>? </a:t>
            </a:r>
            <a:endParaRPr lang="en-NZ" b="1" dirty="0" smtClean="0">
              <a:latin typeface="Trebuchet MS" charset="0"/>
            </a:endParaRPr>
          </a:p>
          <a:p>
            <a:pPr>
              <a:lnSpc>
                <a:spcPct val="150000"/>
              </a:lnSpc>
              <a:buNone/>
            </a:pPr>
            <a:r>
              <a:rPr lang="en-NZ" b="1" dirty="0" smtClean="0">
                <a:latin typeface="Trebuchet MS" charset="0"/>
              </a:rPr>
              <a:t>Ruthless </a:t>
            </a:r>
            <a:r>
              <a:rPr lang="en-NZ" b="1" dirty="0">
                <a:latin typeface="Trebuchet MS" charset="0"/>
              </a:rPr>
              <a:t>/ clever in dealing with Shylock. </a:t>
            </a:r>
            <a:endParaRPr lang="en-US" b="1" dirty="0">
              <a:latin typeface="Trebuchet M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2000"/>
                                        <p:tgtEl>
                                          <p:spTgt spid="1024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animEffect transition="in" filter="fade">
                                      <p:cBhvr>
                                        <p:cTn id="11" dur="2000"/>
                                        <p:tgtEl>
                                          <p:spTgt spid="1024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46">
                                            <p:txEl>
                                              <p:pRg st="0" end="0"/>
                                            </p:txEl>
                                          </p:spTgt>
                                        </p:tgtEl>
                                        <p:attrNameLst>
                                          <p:attrName>style.visibility</p:attrName>
                                        </p:attrNameLst>
                                      </p:cBhvr>
                                      <p:to>
                                        <p:strVal val="visible"/>
                                      </p:to>
                                    </p:set>
                                    <p:animEffect transition="in" filter="fade">
                                      <p:cBhvr>
                                        <p:cTn id="16" dur="2000"/>
                                        <p:tgtEl>
                                          <p:spTgt spid="10246">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246">
                                            <p:txEl>
                                              <p:pRg st="1" end="1"/>
                                            </p:txEl>
                                          </p:spTgt>
                                        </p:tgtEl>
                                        <p:attrNameLst>
                                          <p:attrName>style.visibility</p:attrName>
                                        </p:attrNameLst>
                                      </p:cBhvr>
                                      <p:to>
                                        <p:strVal val="visible"/>
                                      </p:to>
                                    </p:set>
                                    <p:animEffect transition="in" filter="fade">
                                      <p:cBhvr>
                                        <p:cTn id="20" dur="2000"/>
                                        <p:tgtEl>
                                          <p:spTgt spid="10246">
                                            <p:txEl>
                                              <p:pRg st="1" end="1"/>
                                            </p:txEl>
                                          </p:spTgt>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0246">
                                            <p:txEl>
                                              <p:pRg st="2" end="2"/>
                                            </p:txEl>
                                          </p:spTgt>
                                        </p:tgtEl>
                                        <p:attrNameLst>
                                          <p:attrName>style.visibility</p:attrName>
                                        </p:attrNameLst>
                                      </p:cBhvr>
                                      <p:to>
                                        <p:strVal val="visible"/>
                                      </p:to>
                                    </p:set>
                                    <p:animEffect transition="in" filter="fade">
                                      <p:cBhvr>
                                        <p:cTn id="24" dur="2000"/>
                                        <p:tgtEl>
                                          <p:spTgt spid="10246">
                                            <p:txEl>
                                              <p:pRg st="2" end="2"/>
                                            </p:txEl>
                                          </p:spTgt>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10246">
                                            <p:txEl>
                                              <p:pRg st="3" end="3"/>
                                            </p:txEl>
                                          </p:spTgt>
                                        </p:tgtEl>
                                        <p:attrNameLst>
                                          <p:attrName>style.visibility</p:attrName>
                                        </p:attrNameLst>
                                      </p:cBhvr>
                                      <p:to>
                                        <p:strVal val="visible"/>
                                      </p:to>
                                    </p:set>
                                    <p:animEffect transition="in" filter="fade">
                                      <p:cBhvr>
                                        <p:cTn id="28" dur="2000"/>
                                        <p:tgtEl>
                                          <p:spTgt spid="102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6" name="Content Placeholder 5" descr="523211_434709919905616_1504619463_n.jpg"/>
          <p:cNvPicPr>
            <a:picLocks noGrp="1" noChangeAspect="1"/>
          </p:cNvPicPr>
          <p:nvPr>
            <p:ph sz="quarter" idx="1"/>
          </p:nvPr>
        </p:nvPicPr>
        <p:blipFill>
          <a:blip r:embed="rId2" cstate="print"/>
          <a:stretch>
            <a:fillRect/>
          </a:stretch>
        </p:blipFill>
        <p:spPr>
          <a:xfrm>
            <a:off x="0" y="0"/>
            <a:ext cx="9144000" cy="6858000"/>
          </a:xfrm>
        </p:spPr>
      </p:pic>
      <p:sp>
        <p:nvSpPr>
          <p:cNvPr id="7" name="Rectangle 6"/>
          <p:cNvSpPr/>
          <p:nvPr/>
        </p:nvSpPr>
        <p:spPr>
          <a:xfrm>
            <a:off x="2514600" y="0"/>
            <a:ext cx="4115230" cy="923330"/>
          </a:xfrm>
          <a:prstGeom prst="rect">
            <a:avLst/>
          </a:prstGeom>
          <a:solidFill>
            <a:srgbClr val="FFFF00"/>
          </a:solid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Content Placeholder 7"/>
          <p:cNvSpPr>
            <a:spLocks noGrp="1"/>
          </p:cNvSpPr>
          <p:nvPr>
            <p:ph sz="quarter" idx="2"/>
          </p:nvPr>
        </p:nvSpPr>
        <p:spPr>
          <a:xfrm>
            <a:off x="0" y="0"/>
            <a:ext cx="9144000" cy="6858000"/>
          </a:xfrm>
        </p:spPr>
        <p:txBody>
          <a:bodyPr/>
          <a:lstStyle/>
          <a:p>
            <a:pPr>
              <a:buNone/>
            </a:pP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b="1" dirty="0" smtClean="0">
                <a:solidFill>
                  <a:schemeClr val="tx1"/>
                </a:solidFill>
              </a:rPr>
              <a:t>Shakespeare’s Intent?</a:t>
            </a:r>
            <a:endParaRPr lang="en-IN" dirty="0">
              <a:solidFill>
                <a:schemeClr val="tx1"/>
              </a:solidFill>
            </a:endParaRPr>
          </a:p>
        </p:txBody>
      </p:sp>
      <p:sp>
        <p:nvSpPr>
          <p:cNvPr id="3" name="Content Placeholder 2"/>
          <p:cNvSpPr>
            <a:spLocks noGrp="1"/>
          </p:cNvSpPr>
          <p:nvPr>
            <p:ph sz="quarter" idx="1"/>
          </p:nvPr>
        </p:nvSpPr>
        <p:spPr/>
        <p:txBody>
          <a:bodyPr>
            <a:normAutofit/>
          </a:bodyPr>
          <a:lstStyle/>
          <a:p>
            <a:pPr>
              <a:lnSpc>
                <a:spcPct val="80000"/>
              </a:lnSpc>
            </a:pPr>
            <a:r>
              <a:rPr lang="en-US" altLang="zh-CN" sz="2800" b="1" i="1" dirty="0" smtClean="0"/>
              <a:t>Given the anti-Jewish climate in Elizabethan England and Shakespeare’s portrayal of Shylock as a negative stereotype, it would be reasonable to assume Shakespeare was an Anti-Semite.</a:t>
            </a:r>
          </a:p>
          <a:p>
            <a:pPr>
              <a:lnSpc>
                <a:spcPct val="80000"/>
              </a:lnSpc>
            </a:pPr>
            <a:r>
              <a:rPr lang="en-US" altLang="zh-CN" sz="2800" b="1" i="1" dirty="0" smtClean="0"/>
              <a:t>However, the rest of the details of the play do not support this.  </a:t>
            </a:r>
          </a:p>
          <a:p>
            <a:pPr>
              <a:lnSpc>
                <a:spcPct val="80000"/>
              </a:lnSpc>
            </a:pPr>
            <a:r>
              <a:rPr lang="en-US" altLang="zh-CN" sz="2800" b="1" i="1" dirty="0" smtClean="0"/>
              <a:t>It has been suggested that the </a:t>
            </a:r>
            <a:r>
              <a:rPr lang="en-US" altLang="zh-CN" sz="3200" b="1" i="1" dirty="0" smtClean="0"/>
              <a:t>real evil is the corrupt value system </a:t>
            </a:r>
            <a:r>
              <a:rPr lang="en-US" altLang="zh-CN" sz="2800" b="1" i="1" dirty="0" smtClean="0"/>
              <a:t>of the principal Christian characters.</a:t>
            </a:r>
            <a:br>
              <a:rPr lang="en-US" altLang="zh-CN" sz="2800" b="1" i="1" dirty="0" smtClean="0"/>
            </a:br>
            <a:r>
              <a:rPr lang="en-US" altLang="zh-CN" sz="2800" b="1" i="1" dirty="0" smtClean="0"/>
              <a:t>Antonio, the merchant of the title, is the worst bigot </a:t>
            </a:r>
            <a:r>
              <a:rPr lang="zh-CN" altLang="en-US" sz="1800" b="1" i="1" dirty="0" smtClean="0"/>
              <a:t/>
            </a:r>
            <a:br>
              <a:rPr lang="zh-CN" altLang="en-US" sz="1800" b="1" i="1" dirty="0" smtClean="0"/>
            </a:br>
            <a:r>
              <a:rPr lang="en-US" altLang="zh-CN" sz="2800" b="1" i="1" dirty="0" smtClean="0"/>
              <a:t>Portia is also a racist, but not only were Jews her only victims.</a:t>
            </a:r>
          </a:p>
          <a:p>
            <a:endParaRPr lang="en-IN" dirty="0"/>
          </a:p>
        </p:txBody>
      </p:sp>
      <p:sp>
        <p:nvSpPr>
          <p:cNvPr id="4" name="Footer Placeholder 3"/>
          <p:cNvSpPr>
            <a:spLocks noGrp="1"/>
          </p:cNvSpPr>
          <p:nvPr>
            <p:ph type="ftr" sz="quarter" idx="11"/>
          </p:nvPr>
        </p:nvSpPr>
        <p:spPr/>
        <p:txBody>
          <a:bodyPr/>
          <a:lstStyle/>
          <a:p>
            <a:r>
              <a:rPr lang="en-IN" altLang="zh-CN" dirty="0" smtClean="0">
                <a:solidFill>
                  <a:srgbClr val="000000"/>
                </a:solidFill>
              </a:rPr>
              <a:t>Bigot-A prejudiced person who is intolerant of any opinions differing from his own</a:t>
            </a:r>
            <a:endParaRPr lang="en-US" altLang="zh-CN"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2400"/>
            <a:ext cx="9144000" cy="6705600"/>
          </a:xfrm>
          <a:blipFill>
            <a:blip r:embed="rId3" cstate="print"/>
            <a:stretch>
              <a:fillRect/>
            </a:stretch>
          </a:blipFill>
        </p:spPr>
        <p:txBody>
          <a:bodyPr>
            <a:normAutofit fontScale="92500" lnSpcReduction="20000"/>
          </a:bodyPr>
          <a:lstStyle/>
          <a:p>
            <a:pPr>
              <a:lnSpc>
                <a:spcPct val="80000"/>
              </a:lnSpc>
            </a:pPr>
            <a:r>
              <a:rPr lang="en-US" altLang="zh-CN" sz="2800" dirty="0" smtClean="0"/>
              <a:t>                                    </a:t>
            </a:r>
          </a:p>
          <a:p>
            <a:pPr lvl="8">
              <a:lnSpc>
                <a:spcPct val="80000"/>
              </a:lnSpc>
              <a:buNone/>
            </a:pPr>
            <a:r>
              <a:rPr lang="en-US" altLang="zh-CN" sz="3500" dirty="0" smtClean="0"/>
              <a:t> </a:t>
            </a:r>
            <a:r>
              <a:rPr lang="en-US" altLang="zh-CN" sz="4300" b="1" dirty="0" smtClean="0"/>
              <a:t>Influence on Anti-Semitism</a:t>
            </a:r>
            <a:endParaRPr lang="en-US" altLang="zh-CN" sz="3500" dirty="0" smtClean="0"/>
          </a:p>
          <a:p>
            <a:pPr>
              <a:lnSpc>
                <a:spcPct val="80000"/>
              </a:lnSpc>
            </a:pPr>
            <a:endParaRPr lang="en-US" altLang="zh-CN" sz="2800" dirty="0" smtClean="0"/>
          </a:p>
          <a:p>
            <a:pPr>
              <a:lnSpc>
                <a:spcPct val="80000"/>
              </a:lnSpc>
            </a:pPr>
            <a:r>
              <a:rPr lang="en-US" altLang="zh-CN" sz="2800" dirty="0" smtClean="0"/>
              <a:t>Regardless of what Shakespeare's own intentions may have been, the </a:t>
            </a:r>
            <a:r>
              <a:rPr lang="en-US" altLang="zh-CN" sz="2800" dirty="0" smtClean="0">
                <a:solidFill>
                  <a:schemeClr val="bg1"/>
                </a:solidFill>
              </a:rPr>
              <a:t>play </a:t>
            </a:r>
            <a:r>
              <a:rPr lang="en-US" altLang="zh-CN" sz="2800" dirty="0" smtClean="0"/>
              <a:t>has been made use of by anti-</a:t>
            </a:r>
            <a:r>
              <a:rPr lang="en-US" altLang="zh-CN" sz="2800" dirty="0" err="1" smtClean="0"/>
              <a:t>semites</a:t>
            </a:r>
            <a:r>
              <a:rPr lang="en-US" altLang="zh-CN" sz="2800" dirty="0" smtClean="0"/>
              <a:t> throughout the play's history. </a:t>
            </a:r>
          </a:p>
          <a:p>
            <a:pPr>
              <a:lnSpc>
                <a:spcPct val="80000"/>
              </a:lnSpc>
            </a:pPr>
            <a:endParaRPr lang="en-US" altLang="zh-CN" sz="2800" dirty="0" smtClean="0"/>
          </a:p>
          <a:p>
            <a:pPr>
              <a:lnSpc>
                <a:spcPct val="80000"/>
              </a:lnSpc>
            </a:pPr>
            <a:r>
              <a:rPr lang="en-US" altLang="zh-CN" sz="2800" dirty="0" smtClean="0"/>
              <a:t>One must note that the end of the title in the 1619 edition "With the Extreme Cruelty of Shylock the Jew…" must aptly describe how Shylock was viewed by the English public. </a:t>
            </a:r>
          </a:p>
          <a:p>
            <a:pPr>
              <a:lnSpc>
                <a:spcPct val="80000"/>
              </a:lnSpc>
            </a:pPr>
            <a:endParaRPr lang="en-US" altLang="zh-CN" sz="2800" dirty="0" smtClean="0"/>
          </a:p>
          <a:p>
            <a:pPr>
              <a:lnSpc>
                <a:spcPct val="80000"/>
              </a:lnSpc>
            </a:pPr>
            <a:r>
              <a:rPr lang="en-US" altLang="zh-CN" sz="2800" dirty="0" smtClean="0"/>
              <a:t>The</a:t>
            </a:r>
            <a:r>
              <a:rPr lang="en-US" altLang="zh-CN" sz="2800" i="1" dirty="0" smtClean="0"/>
              <a:t> Nazis</a:t>
            </a:r>
            <a:r>
              <a:rPr lang="en-US" altLang="zh-CN" sz="2800" dirty="0" smtClean="0"/>
              <a:t> used the usurious</a:t>
            </a:r>
            <a:r>
              <a:rPr lang="zh-CN" altLang="en-US" sz="2800" dirty="0" smtClean="0"/>
              <a:t> </a:t>
            </a:r>
            <a:r>
              <a:rPr lang="en-US" altLang="zh-CN" sz="2800" dirty="0" smtClean="0"/>
              <a:t>Shylock for their propaganda. Shortly after </a:t>
            </a:r>
            <a:r>
              <a:rPr lang="en-US" altLang="zh-CN" sz="2800" dirty="0" err="1" smtClean="0">
                <a:solidFill>
                  <a:srgbClr val="FF0000"/>
                </a:solidFill>
                <a:hlinkClick r:id="rId4" action="ppaction://hlinkpres?slideindex=1&amp;slidetitle="/>
              </a:rPr>
              <a:t>Kristallnacht</a:t>
            </a:r>
            <a:r>
              <a:rPr lang="en-US" altLang="zh-CN" sz="2800" dirty="0" smtClean="0">
                <a:hlinkClick r:id="rId4" action="ppaction://hlinkpres?slideindex=1&amp;slidetitle="/>
              </a:rPr>
              <a:t> </a:t>
            </a:r>
            <a:r>
              <a:rPr lang="en-US" altLang="zh-CN" sz="2800" dirty="0" smtClean="0"/>
              <a:t>in 1938, "The Merchant of Venice" was broadcast for propagandistic ends over the German airwaves. Productions of the play followed in</a:t>
            </a:r>
            <a:r>
              <a:rPr lang="en-US" altLang="zh-CN" sz="2800" i="1" dirty="0" smtClean="0"/>
              <a:t> </a:t>
            </a:r>
            <a:r>
              <a:rPr lang="en-US" altLang="zh-CN" sz="2800" i="1" dirty="0" err="1" smtClean="0"/>
              <a:t>Luberk</a:t>
            </a:r>
            <a:r>
              <a:rPr lang="en-US" altLang="zh-CN" sz="2800" dirty="0" smtClean="0"/>
              <a:t> (1938),</a:t>
            </a:r>
            <a:r>
              <a:rPr lang="en-US" altLang="zh-CN" sz="2800" i="1" dirty="0" smtClean="0"/>
              <a:t>Berlin </a:t>
            </a:r>
            <a:r>
              <a:rPr lang="en-US" altLang="zh-CN" sz="2800" dirty="0" smtClean="0"/>
              <a:t>(1940), and elsewhere within the Nazi Territory.</a:t>
            </a:r>
          </a:p>
          <a:p>
            <a:pPr>
              <a:lnSpc>
                <a:spcPct val="80000"/>
              </a:lnSpc>
            </a:pPr>
            <a:endParaRPr lang="en-US" altLang="zh-CN" sz="2800" dirty="0" smtClean="0"/>
          </a:p>
          <a:p>
            <a:pPr>
              <a:lnSpc>
                <a:spcPct val="80000"/>
              </a:lnSpc>
            </a:pPr>
            <a:r>
              <a:rPr lang="en-US" altLang="zh-CN" sz="2800" dirty="0" smtClean="0"/>
              <a:t>The depiction of Jews in English literature throughout the centuries bears the close imprint of Shylock. With slight variations much of English literature up until the 20th century depicts the Jew as “a moneyed, cruel, lecherous, avaricious</a:t>
            </a:r>
            <a:r>
              <a:rPr lang="zh-CN" altLang="en-US" sz="2000" dirty="0" smtClean="0"/>
              <a:t> </a:t>
            </a:r>
            <a:r>
              <a:rPr lang="en-US" altLang="zh-CN" sz="2800" dirty="0" smtClean="0"/>
              <a:t>outsider tolerated only because of his golden hoard”</a:t>
            </a:r>
            <a:r>
              <a:rPr lang="en-US" altLang="zh-CN" sz="2000" dirty="0" smtClean="0"/>
              <a:t>.</a:t>
            </a:r>
            <a:r>
              <a:rPr lang="en-US" altLang="zh-CN" sz="2800" dirty="0" smtClean="0"/>
              <a:t> </a:t>
            </a:r>
          </a:p>
          <a:p>
            <a:endParaRPr lang="en-IN" dirty="0"/>
          </a:p>
        </p:txBody>
      </p:sp>
      <p:sp>
        <p:nvSpPr>
          <p:cNvPr id="5" name="Footer Placeholder 4"/>
          <p:cNvSpPr>
            <a:spLocks noGrp="1"/>
          </p:cNvSpPr>
          <p:nvPr>
            <p:ph type="ftr" sz="quarter" idx="11"/>
          </p:nvPr>
        </p:nvSpPr>
        <p:spPr>
          <a:xfrm>
            <a:off x="3429000" y="5791200"/>
            <a:ext cx="3962400" cy="457200"/>
          </a:xfrm>
        </p:spPr>
        <p:txBody>
          <a:bodyPr/>
          <a:lstStyle/>
          <a:p>
            <a:r>
              <a:rPr lang="en-IN" altLang="zh-CN" b="1" dirty="0" smtClean="0">
                <a:solidFill>
                  <a:srgbClr val="000000"/>
                </a:solidFill>
              </a:rPr>
              <a:t>Shylock-Someone who lends money at excessive rates of interest.</a:t>
            </a:r>
            <a:endParaRPr lang="en-US" altLang="zh-CN" b="1"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solidFill>
                  <a:schemeClr val="tx1"/>
                </a:solidFill>
                <a:latin typeface="Trebuchet MS" charset="0"/>
              </a:rPr>
              <a:t>Why do the Christians hate the Jews?</a:t>
            </a:r>
            <a:endParaRPr lang="en-IN" sz="3200" dirty="0">
              <a:solidFill>
                <a:schemeClr val="tx1"/>
              </a:solidFill>
            </a:endParaRPr>
          </a:p>
        </p:txBody>
      </p:sp>
      <p:sp>
        <p:nvSpPr>
          <p:cNvPr id="3" name="Content Placeholder 2"/>
          <p:cNvSpPr>
            <a:spLocks noGrp="1"/>
          </p:cNvSpPr>
          <p:nvPr>
            <p:ph sz="quarter" idx="1"/>
          </p:nvPr>
        </p:nvSpPr>
        <p:spPr/>
        <p:txBody>
          <a:bodyPr/>
          <a:lstStyle/>
          <a:p>
            <a:pPr algn="ctr"/>
            <a:r>
              <a:rPr lang="en-NZ" sz="3200" dirty="0" smtClean="0">
                <a:latin typeface="Cambria" pitchFamily="18" charset="0"/>
                <a:cs typeface="Times New Roman" pitchFamily="18" charset="0"/>
              </a:rPr>
              <a:t>The killing of Christ. If they did not convert then they could not be ‘saved.’</a:t>
            </a:r>
          </a:p>
          <a:p>
            <a:pPr algn="ctr"/>
            <a:r>
              <a:rPr lang="en-NZ" sz="3200" dirty="0" smtClean="0">
                <a:latin typeface="Cambria" pitchFamily="18" charset="0"/>
                <a:cs typeface="Times New Roman" pitchFamily="18" charset="0"/>
              </a:rPr>
              <a:t>The stereotype of a Jew. In medieval times it was rumoured that Jews killed children and drank blood. Ritual sacrifice is hinted at in Act Four, scene one.  </a:t>
            </a:r>
          </a:p>
          <a:p>
            <a:pPr algn="ctr"/>
            <a:r>
              <a:rPr lang="en-NZ" sz="3200" dirty="0" smtClean="0">
                <a:latin typeface="Cambria" pitchFamily="18" charset="0"/>
                <a:cs typeface="Times New Roman" pitchFamily="18" charset="0"/>
              </a:rPr>
              <a:t>The practice of usury. Money-lending was an unpopular profession. </a:t>
            </a:r>
            <a:endParaRPr lang="en-US" sz="3200" dirty="0" smtClean="0">
              <a:latin typeface="Cambria"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295400" y="838199"/>
            <a:ext cx="7391400" cy="609601"/>
          </a:xfrm>
        </p:spPr>
        <p:txBody>
          <a:bodyPr>
            <a:normAutofit fontScale="90000"/>
          </a:bodyPr>
          <a:lstStyle/>
          <a:p>
            <a:pPr algn="ctr"/>
            <a:r>
              <a:rPr lang="en-US" altLang="zh-CN" b="1" dirty="0" smtClean="0">
                <a:solidFill>
                  <a:schemeClr val="tx1"/>
                </a:solidFill>
              </a:rPr>
              <a:t>Story introduction</a:t>
            </a:r>
            <a:r>
              <a:rPr lang="en-US" altLang="zh-CN" dirty="0" smtClean="0"/>
              <a:t/>
            </a:r>
            <a:br>
              <a:rPr lang="en-US" altLang="zh-CN" dirty="0" smtClean="0"/>
            </a:br>
            <a:endParaRPr lang="en-IN" dirty="0"/>
          </a:p>
        </p:txBody>
      </p:sp>
      <p:sp>
        <p:nvSpPr>
          <p:cNvPr id="3" name="Content Placeholder 2"/>
          <p:cNvSpPr>
            <a:spLocks noGrp="1"/>
          </p:cNvSpPr>
          <p:nvPr>
            <p:ph sz="quarter" idx="1"/>
          </p:nvPr>
        </p:nvSpPr>
        <p:spPr>
          <a:xfrm>
            <a:off x="533400" y="838200"/>
            <a:ext cx="8153400" cy="5181600"/>
          </a:xfrm>
        </p:spPr>
        <p:txBody>
          <a:bodyPr>
            <a:normAutofit fontScale="77500" lnSpcReduction="20000"/>
          </a:bodyPr>
          <a:lstStyle/>
          <a:p>
            <a:pPr>
              <a:buNone/>
            </a:pPr>
            <a:r>
              <a:rPr lang="en-US" altLang="zh-CN" sz="2800" b="1" dirty="0" smtClean="0">
                <a:latin typeface="Candara" pitchFamily="34" charset="0"/>
              </a:rPr>
              <a:t>Long time ago, a man called Antonio lived in </a:t>
            </a:r>
            <a:r>
              <a:rPr lang="en-US" altLang="zh-CN" sz="2800" b="1" dirty="0" smtClean="0">
                <a:solidFill>
                  <a:srgbClr val="FF0000"/>
                </a:solidFill>
                <a:latin typeface="Candara" pitchFamily="34" charset="0"/>
                <a:hlinkClick r:id="rId4" action="ppaction://hlinkpres?slideindex=1&amp;slidetitle="/>
              </a:rPr>
              <a:t>Venice</a:t>
            </a:r>
            <a:r>
              <a:rPr lang="en-US" altLang="zh-CN" sz="2800" b="1" dirty="0" smtClean="0">
                <a:latin typeface="Candara" pitchFamily="34" charset="0"/>
              </a:rPr>
              <a:t>. He was merchant, owning many ships which traded with distant countries. And he was a good man as well as a rich one. His best friend Bassanio, who fell in love with a beautiful and rich lady called Portia, was not a wealthy man. So he didn’t ask Portia to marry him. </a:t>
            </a:r>
          </a:p>
          <a:p>
            <a:pPr>
              <a:buNone/>
            </a:pPr>
            <a:r>
              <a:rPr lang="en-US" altLang="zh-CN" sz="2800" b="1" dirty="0" smtClean="0">
                <a:latin typeface="Candara" pitchFamily="34" charset="0"/>
              </a:rPr>
              <a:t>At last, he asked Antonio to lend him some money, so that he could visit Portia at Belmont. It happened that time all Antonio’s shops were at sea, and he wouldn’t have money to lend Bassanio until the ships returned. So they decided to go to a money-lender.</a:t>
            </a:r>
          </a:p>
          <a:p>
            <a:pPr>
              <a:buNone/>
            </a:pPr>
            <a:r>
              <a:rPr lang="en-US" altLang="zh-CN" sz="2800" b="1" dirty="0" smtClean="0">
                <a:latin typeface="Candara" pitchFamily="34" charset="0"/>
              </a:rPr>
              <a:t>Now, an old Jew named Shylock lived in Venice. The Jews in those days were the money-lenders of Venice. He asked Antonio to sign a bond promising that he might cut off a pound of flesh from Antonio’s body if the money was not paid. So Bassanio unwillingly took the money, and sailed away to Belmont.</a:t>
            </a:r>
          </a:p>
          <a:p>
            <a:pPr>
              <a:buNone/>
            </a:pPr>
            <a:endParaRPr lang="en-IN" dirty="0">
              <a:latin typeface="Candar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5123</Words>
  <Application>Microsoft Office PowerPoint</Application>
  <PresentationFormat>On-screen Show (4:3)</PresentationFormat>
  <Paragraphs>384</Paragraphs>
  <Slides>55</Slides>
  <Notes>20</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Equity</vt:lpstr>
      <vt:lpstr>Oriel</vt:lpstr>
      <vt:lpstr>The Merchant of Venice</vt:lpstr>
      <vt:lpstr> Background of the play</vt:lpstr>
      <vt:lpstr>Source of the play</vt:lpstr>
      <vt:lpstr>Slide 4</vt:lpstr>
      <vt:lpstr>Jews in England</vt:lpstr>
      <vt:lpstr>Shakespeare’s Intent?</vt:lpstr>
      <vt:lpstr>Slide 7</vt:lpstr>
      <vt:lpstr>Why do the Christians hate the Jews?</vt:lpstr>
      <vt:lpstr>Story introduction </vt:lpstr>
      <vt:lpstr>Slide 10</vt:lpstr>
      <vt:lpstr>Slide 11</vt:lpstr>
      <vt:lpstr>Two World</vt:lpstr>
      <vt:lpstr>Old Testament vs New Testament</vt:lpstr>
      <vt:lpstr>PROMINENT-CHARACTERS</vt:lpstr>
      <vt:lpstr>Role １: Usurer/Miser</vt:lpstr>
      <vt:lpstr>Role ２: Jew</vt:lpstr>
      <vt:lpstr>Role ２: Jew</vt:lpstr>
      <vt:lpstr>Role ２: Jew</vt:lpstr>
      <vt:lpstr>ole               3: Father/Master</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Contrasts Presented in the Play</vt:lpstr>
      <vt:lpstr>Slide 33</vt:lpstr>
      <vt:lpstr>Slide 34</vt:lpstr>
      <vt:lpstr>Three plots</vt:lpstr>
      <vt:lpstr>Connection between plots</vt:lpstr>
      <vt:lpstr>Connection between plots</vt:lpstr>
      <vt:lpstr>Connection between plots</vt:lpstr>
      <vt:lpstr>Potential conflict for Bassanio’s love</vt:lpstr>
      <vt:lpstr>Bassanio’s bonds</vt:lpstr>
      <vt:lpstr>Couples</vt:lpstr>
      <vt:lpstr>Who was Merchant of Venice?</vt:lpstr>
      <vt:lpstr>Themes in the play</vt:lpstr>
      <vt:lpstr>Themes in the play</vt:lpstr>
      <vt:lpstr>Appearance Vs. Reality…</vt:lpstr>
      <vt:lpstr>Mercy Vs. Revenge…</vt:lpstr>
      <vt:lpstr>Slide 47</vt:lpstr>
      <vt:lpstr>Shylock’s conversion to Christianity</vt:lpstr>
      <vt:lpstr>A Brief Comment on The Social Significance of  “The Merchant of Venice” </vt:lpstr>
      <vt:lpstr>Great irony and comedy</vt:lpstr>
      <vt:lpstr>the social significance of this play in    modern times </vt:lpstr>
      <vt:lpstr>Slide 52</vt:lpstr>
      <vt:lpstr>Slide 53</vt:lpstr>
      <vt:lpstr>Slide 54</vt:lpstr>
      <vt:lpstr>Slide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Merchant of Venice</dc:title>
  <dc:creator>sam jerome</dc:creator>
  <cp:lastModifiedBy>sam jerome</cp:lastModifiedBy>
  <cp:revision>136</cp:revision>
  <dcterms:created xsi:type="dcterms:W3CDTF">2006-08-16T00:00:00Z</dcterms:created>
  <dcterms:modified xsi:type="dcterms:W3CDTF">2012-10-06T09:25:13Z</dcterms:modified>
</cp:coreProperties>
</file>